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466" r:id="rId2"/>
    <p:sldId id="495" r:id="rId3"/>
    <p:sldId id="257" r:id="rId4"/>
    <p:sldId id="471" r:id="rId5"/>
    <p:sldId id="496" r:id="rId6"/>
    <p:sldId id="489" r:id="rId7"/>
    <p:sldId id="488" r:id="rId8"/>
    <p:sldId id="439" r:id="rId9"/>
    <p:sldId id="497" r:id="rId10"/>
    <p:sldId id="438" r:id="rId11"/>
    <p:sldId id="470" r:id="rId12"/>
    <p:sldId id="500" r:id="rId13"/>
    <p:sldId id="459" r:id="rId14"/>
    <p:sldId id="499" r:id="rId15"/>
    <p:sldId id="490" r:id="rId16"/>
    <p:sldId id="498" r:id="rId17"/>
    <p:sldId id="493" r:id="rId18"/>
    <p:sldId id="491" r:id="rId19"/>
    <p:sldId id="494" r:id="rId20"/>
    <p:sldId id="478" r:id="rId21"/>
    <p:sldId id="481" r:id="rId22"/>
    <p:sldId id="482" r:id="rId23"/>
    <p:sldId id="483" r:id="rId24"/>
    <p:sldId id="479" r:id="rId25"/>
    <p:sldId id="480" r:id="rId26"/>
    <p:sldId id="484" r:id="rId27"/>
    <p:sldId id="485" r:id="rId28"/>
    <p:sldId id="486" r:id="rId29"/>
    <p:sldId id="501" r:id="rId30"/>
    <p:sldId id="475" r:id="rId31"/>
    <p:sldId id="476" r:id="rId32"/>
    <p:sldId id="477" r:id="rId33"/>
    <p:sldId id="502" r:id="rId34"/>
    <p:sldId id="275" r:id="rId35"/>
    <p:sldId id="272" r:id="rId36"/>
    <p:sldId id="274" r:id="rId37"/>
    <p:sldId id="276" r:id="rId38"/>
    <p:sldId id="279" r:id="rId39"/>
    <p:sldId id="256" r:id="rId40"/>
    <p:sldId id="503" r:id="rId41"/>
    <p:sldId id="504" r:id="rId42"/>
    <p:sldId id="505" r:id="rId4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FDD9"/>
    <a:srgbClr val="B8F9FE"/>
    <a:srgbClr val="FEDEFC"/>
    <a:srgbClr val="FDCF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781" autoAdjust="0"/>
    <p:restoredTop sz="94660"/>
  </p:normalViewPr>
  <p:slideViewPr>
    <p:cSldViewPr snapToGrid="0">
      <p:cViewPr varScale="1">
        <p:scale>
          <a:sx n="141" d="100"/>
          <a:sy n="141" d="100"/>
        </p:scale>
        <p:origin x="1612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9AD31-AB1F-48C4-A592-93153D91777A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7959D-B142-44D7-9839-19C2A6EA17D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0486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39C854-7F78-A90D-A79A-353B6D92EB4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B3DCBB01-9384-F2F9-43CC-551A5FDC29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D4A5F0-014B-52E0-2F63-4606E35AB9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2246-73E1-44B2-8491-2E8B3164A6A2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088DC5-8401-955E-4419-97ADF6901B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566F258-C76B-D939-F7D6-C05373E355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3A677-D7C8-4927-9780-B5A1772AC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45069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211ACC6-23BD-823C-244B-1961518CA7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9851638D-8D6E-AE83-25C2-A82E72ADC2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F2082D3-28DF-2846-7949-ED9ACB956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2246-73E1-44B2-8491-2E8B3164A6A2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118DFBD2-A678-6FA0-DC71-860D72CAC3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78F0281-645E-089B-82B5-FDCA25DD5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3A677-D7C8-4927-9780-B5A1772AC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558356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0B79639B-F246-D4D6-AD66-E12F9D0C09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71A95AB9-9F8F-14F1-75DF-9E9505A520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628895FD-8384-C98C-9CAD-9C53035E1E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2246-73E1-44B2-8491-2E8B3164A6A2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53DA2AD4-3E5F-CA87-D767-124A2C274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7EA464-DC0A-1F26-3D48-142321BE5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3A677-D7C8-4927-9780-B5A1772AC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760984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F3D412A-299C-791A-083B-FFA7998AAE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A8E290C-E108-2EBA-142C-544DBBB99B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D55BF5C-2357-72B5-BCBC-EBAA1794A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2246-73E1-44B2-8491-2E8B3164A6A2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EA0873F5-A0F5-F2C8-DA04-8F57115686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8151511-4401-E130-2D24-218DB4848F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3A677-D7C8-4927-9780-B5A1772AC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94847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EEB155-980F-F959-23FD-80CA9598E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F3BC531-D633-1171-330D-4804BB5659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B7481B6-821E-0F5E-3341-CAE4D2743C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2246-73E1-44B2-8491-2E8B3164A6A2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302C94B-470E-BBF3-A0BC-20572900F0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B2B946E-42E1-3718-BDA2-F612F166D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3A677-D7C8-4927-9780-B5A1772AC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48268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B4D642E-B6B2-D933-8978-86FB367AF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E76828-070A-24F4-494E-5F0292FF21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D0D1DAC-6D33-E72A-210B-9B8CDBA128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35F51203-650D-D36D-969E-A86161D1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2246-73E1-44B2-8491-2E8B3164A6A2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61EB001A-AB26-50F5-92CA-A140B19164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D81AAABB-9262-6C36-C350-D29175134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3A677-D7C8-4927-9780-B5A1772AC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5772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D6E0152-F320-23A6-FF99-239AB745B0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44653666-6F7F-3FE1-626F-2887EAFBB7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789D5A03-6E81-F7E3-D72C-8075507FBF5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4C60242-1555-3332-31D3-FA2BAB47D3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56E9A173-A016-7560-0459-7EB622FAF38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83C263E0-D582-3127-E19A-8048B4AAE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2246-73E1-44B2-8491-2E8B3164A6A2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46FD09C-0FBB-ECE0-E5F0-82158070E0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2C25C65-1E36-7DD1-A005-E5864C654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3A677-D7C8-4927-9780-B5A1772AC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52930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FFA395A-2D5C-28B8-BA26-ECFD58B22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D3BB9AA1-BA7C-FD4A-B88E-33856CC2E4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2246-73E1-44B2-8491-2E8B3164A6A2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277CE27-17B6-B473-A2E7-02AAC59CB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6ADFE7B-F1C4-5801-710B-EE518C051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3A677-D7C8-4927-9780-B5A1772AC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487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571F53BE-C241-533D-29A1-824BC3D06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2246-73E1-44B2-8491-2E8B3164A6A2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235EDCC-098E-3EF5-DBF5-9832847F8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7628635-4CDD-E4C8-F955-EC34C354D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3A677-D7C8-4927-9780-B5A1772AC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64255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3F24AD-0E50-E032-8E6E-1679B7760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FE5936-5227-7FE6-BE9D-F2DB4D4AC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72FABB64-CEC2-FE32-E2F5-FEB24252A2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81FC2C7F-6FD5-A1BD-FA7B-CEF61A9A25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2246-73E1-44B2-8491-2E8B3164A6A2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21076717-8CA7-B81C-90AA-85C551FFA8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9A89141D-6C33-D22F-D0F5-2E00DE541F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3A677-D7C8-4927-9780-B5A1772AC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056262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74C838-1B32-1379-DA81-0D90FC09B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F5B0C312-701E-CA19-16B8-ABFB1A08CA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542F402C-ED84-8B4C-1F3D-F703E92A89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5C97C52-4A4C-21FF-D157-074421762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F2246-73E1-44B2-8491-2E8B3164A6A2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B5295BF-652E-9444-0FC5-8C62428BCE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AA9C2A88-80C0-D33C-B745-3833A558B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3A677-D7C8-4927-9780-B5A1772AC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4683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0692C0DE-5AFB-04DF-6AAA-56005F8F8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59D1033C-8631-9A8E-998B-F20E6B0585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9A652529-0294-6D0A-0DEA-7A7F30F796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3F2246-73E1-44B2-8491-2E8B3164A6A2}" type="datetimeFigureOut">
              <a:rPr lang="fr-FR" smtClean="0"/>
              <a:t>04/01/2026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E337E61-A252-69B5-6B7B-161C93D928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3068A97-B6E5-AE62-02D8-B4BCF4F1A32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B53A677-D7C8-4927-9780-B5A1772ACF63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620569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13" Type="http://schemas.openxmlformats.org/officeDocument/2006/relationships/image" Target="../media/image78.png"/><Relationship Id="rId3" Type="http://schemas.openxmlformats.org/officeDocument/2006/relationships/image" Target="../media/image68.png"/><Relationship Id="rId7" Type="http://schemas.openxmlformats.org/officeDocument/2006/relationships/image" Target="../media/image72.png"/><Relationship Id="rId12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11" Type="http://schemas.openxmlformats.org/officeDocument/2006/relationships/image" Target="../media/image76.png"/><Relationship Id="rId5" Type="http://schemas.openxmlformats.org/officeDocument/2006/relationships/image" Target="../media/image70.png"/><Relationship Id="rId10" Type="http://schemas.openxmlformats.org/officeDocument/2006/relationships/image" Target="../media/image75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13" Type="http://schemas.openxmlformats.org/officeDocument/2006/relationships/image" Target="../media/image90.png"/><Relationship Id="rId18" Type="http://schemas.openxmlformats.org/officeDocument/2006/relationships/image" Target="../media/image95.png"/><Relationship Id="rId3" Type="http://schemas.openxmlformats.org/officeDocument/2006/relationships/image" Target="../media/image80.png"/><Relationship Id="rId21" Type="http://schemas.openxmlformats.org/officeDocument/2006/relationships/image" Target="../media/image98.png"/><Relationship Id="rId7" Type="http://schemas.openxmlformats.org/officeDocument/2006/relationships/image" Target="../media/image84.png"/><Relationship Id="rId12" Type="http://schemas.openxmlformats.org/officeDocument/2006/relationships/image" Target="../media/image89.png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2" Type="http://schemas.openxmlformats.org/officeDocument/2006/relationships/image" Target="../media/image79.pn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11" Type="http://schemas.openxmlformats.org/officeDocument/2006/relationships/image" Target="../media/image88.png"/><Relationship Id="rId24" Type="http://schemas.openxmlformats.org/officeDocument/2006/relationships/image" Target="../media/image101.png"/><Relationship Id="rId5" Type="http://schemas.openxmlformats.org/officeDocument/2006/relationships/image" Target="../media/image82.png"/><Relationship Id="rId15" Type="http://schemas.openxmlformats.org/officeDocument/2006/relationships/image" Target="../media/image92.png"/><Relationship Id="rId23" Type="http://schemas.openxmlformats.org/officeDocument/2006/relationships/image" Target="../media/image100.png"/><Relationship Id="rId10" Type="http://schemas.openxmlformats.org/officeDocument/2006/relationships/image" Target="../media/image87.png"/><Relationship Id="rId19" Type="http://schemas.openxmlformats.org/officeDocument/2006/relationships/image" Target="../media/image96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Relationship Id="rId14" Type="http://schemas.openxmlformats.org/officeDocument/2006/relationships/image" Target="../media/image91.png"/><Relationship Id="rId22" Type="http://schemas.openxmlformats.org/officeDocument/2006/relationships/image" Target="../media/image9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0" Type="http://schemas.openxmlformats.org/officeDocument/2006/relationships/image" Target="../media/image125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png"/><Relationship Id="rId13" Type="http://schemas.openxmlformats.org/officeDocument/2006/relationships/image" Target="../media/image140.png"/><Relationship Id="rId18" Type="http://schemas.openxmlformats.org/officeDocument/2006/relationships/image" Target="../media/image145.png"/><Relationship Id="rId3" Type="http://schemas.openxmlformats.org/officeDocument/2006/relationships/image" Target="../media/image130.png"/><Relationship Id="rId7" Type="http://schemas.openxmlformats.org/officeDocument/2006/relationships/image" Target="../media/image134.png"/><Relationship Id="rId12" Type="http://schemas.openxmlformats.org/officeDocument/2006/relationships/image" Target="../media/image139.png"/><Relationship Id="rId17" Type="http://schemas.openxmlformats.org/officeDocument/2006/relationships/image" Target="../media/image144.png"/><Relationship Id="rId2" Type="http://schemas.openxmlformats.org/officeDocument/2006/relationships/image" Target="../media/image129.png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3.png"/><Relationship Id="rId11" Type="http://schemas.openxmlformats.org/officeDocument/2006/relationships/image" Target="../media/image138.png"/><Relationship Id="rId5" Type="http://schemas.openxmlformats.org/officeDocument/2006/relationships/image" Target="../media/image132.png"/><Relationship Id="rId15" Type="http://schemas.openxmlformats.org/officeDocument/2006/relationships/image" Target="../media/image142.png"/><Relationship Id="rId10" Type="http://schemas.openxmlformats.org/officeDocument/2006/relationships/image" Target="../media/image137.png"/><Relationship Id="rId19" Type="http://schemas.openxmlformats.org/officeDocument/2006/relationships/image" Target="../media/image146.png"/><Relationship Id="rId4" Type="http://schemas.openxmlformats.org/officeDocument/2006/relationships/image" Target="../media/image131.png"/><Relationship Id="rId9" Type="http://schemas.openxmlformats.org/officeDocument/2006/relationships/image" Target="../media/image136.png"/><Relationship Id="rId14" Type="http://schemas.openxmlformats.org/officeDocument/2006/relationships/image" Target="../media/image14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entagon 92">
            <a:extLst>
              <a:ext uri="{FF2B5EF4-FFF2-40B4-BE49-F238E27FC236}">
                <a16:creationId xmlns:a16="http://schemas.microsoft.com/office/drawing/2014/main" id="{27A4F28D-24E3-1183-F0BF-A2D8E0BD40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7473" y="1526481"/>
            <a:ext cx="1094049" cy="504825"/>
          </a:xfrm>
          <a:prstGeom prst="homePlate">
            <a:avLst>
              <a:gd name="adj" fmla="val 49910"/>
            </a:avLst>
          </a:prstGeom>
          <a:solidFill>
            <a:srgbClr val="00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90500" indent="-1905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90500" marR="0" lvl="0" indent="-19050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buFontTx/>
              <a:buChar char="•"/>
              <a:tabLst/>
              <a:defRPr/>
            </a:pPr>
            <a:endParaRPr kumimoji="0" lang="en-US" altLang="fr-FR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grpSp>
        <p:nvGrpSpPr>
          <p:cNvPr id="5" name="Group 111">
            <a:extLst>
              <a:ext uri="{FF2B5EF4-FFF2-40B4-BE49-F238E27FC236}">
                <a16:creationId xmlns:a16="http://schemas.microsoft.com/office/drawing/2014/main" id="{0FD403F4-8001-4D95-1559-6FF1C3F54A3F}"/>
              </a:ext>
            </a:extLst>
          </p:cNvPr>
          <p:cNvGrpSpPr>
            <a:grpSpLocks/>
          </p:cNvGrpSpPr>
          <p:nvPr/>
        </p:nvGrpSpPr>
        <p:grpSpPr bwMode="auto">
          <a:xfrm>
            <a:off x="1633297" y="1109506"/>
            <a:ext cx="474663" cy="388938"/>
            <a:chOff x="1404" y="3092"/>
            <a:chExt cx="324" cy="245"/>
          </a:xfrm>
        </p:grpSpPr>
        <p:sp>
          <p:nvSpPr>
            <p:cNvPr id="6" name="Freeform 112">
              <a:extLst>
                <a:ext uri="{FF2B5EF4-FFF2-40B4-BE49-F238E27FC236}">
                  <a16:creationId xmlns:a16="http://schemas.microsoft.com/office/drawing/2014/main" id="{4444B9BD-8246-6574-16C8-608E07AEF0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4" y="3092"/>
              <a:ext cx="324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29" y="0"/>
                </a:cxn>
                <a:cxn ang="0">
                  <a:pos x="715" y="1080"/>
                </a:cxn>
                <a:cxn ang="0">
                  <a:pos x="0" y="0"/>
                </a:cxn>
              </a:cxnLst>
              <a:rect l="0" t="0" r="r" b="b"/>
              <a:pathLst>
                <a:path w="1430" h="1081">
                  <a:moveTo>
                    <a:pt x="0" y="0"/>
                  </a:moveTo>
                  <a:lnTo>
                    <a:pt x="1429" y="0"/>
                  </a:lnTo>
                  <a:lnTo>
                    <a:pt x="715" y="108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>
              <a:outerShdw dist="17819" dir="2700000" algn="ctr" rotWithShape="0">
                <a:srgbClr val="919191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20000"/>
                <a:buFontTx/>
                <a:buChar char="•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7" name="Text Box 113">
              <a:extLst>
                <a:ext uri="{FF2B5EF4-FFF2-40B4-BE49-F238E27FC236}">
                  <a16:creationId xmlns:a16="http://schemas.microsoft.com/office/drawing/2014/main" id="{98452AC4-10E4-4D24-3FF2-3C6A8220A09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9" y="3093"/>
              <a:ext cx="176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46800" rIns="18000" bIns="360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ct val="100000"/>
                <a:buFont typeface="Arial" panose="020B0604020202020204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en-GB" altLang="fr-FR" sz="1200" b="1" i="1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J0</a:t>
              </a:r>
            </a:p>
          </p:txBody>
        </p:sp>
      </p:grpSp>
      <p:sp>
        <p:nvSpPr>
          <p:cNvPr id="8" name="Freeform 121">
            <a:extLst>
              <a:ext uri="{FF2B5EF4-FFF2-40B4-BE49-F238E27FC236}">
                <a16:creationId xmlns:a16="http://schemas.microsoft.com/office/drawing/2014/main" id="{92F70324-D3DB-3661-C2C0-C5D9CAF7CD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7549" y="1109506"/>
            <a:ext cx="474662" cy="3889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29" y="0"/>
              </a:cxn>
              <a:cxn ang="0">
                <a:pos x="715" y="1080"/>
              </a:cxn>
              <a:cxn ang="0">
                <a:pos x="0" y="0"/>
              </a:cxn>
            </a:cxnLst>
            <a:rect l="0" t="0" r="r" b="b"/>
            <a:pathLst>
              <a:path w="1430" h="1081">
                <a:moveTo>
                  <a:pt x="0" y="0"/>
                </a:moveTo>
                <a:lnTo>
                  <a:pt x="1429" y="0"/>
                </a:lnTo>
                <a:lnTo>
                  <a:pt x="715" y="1080"/>
                </a:lnTo>
                <a:lnTo>
                  <a:pt x="0" y="0"/>
                </a:lnTo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57150">
            <a:noFill/>
            <a:round/>
            <a:headEnd/>
            <a:tailEnd/>
          </a:ln>
          <a:effectLst>
            <a:outerShdw dist="17819" dir="2700000" algn="ctr" rotWithShape="0">
              <a:srgbClr val="919191"/>
            </a:outerShdw>
          </a:effectLst>
        </p:spPr>
        <p:txBody>
          <a:bodyPr wrap="none" anchor="ctr"/>
          <a:lstStyle/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buFontTx/>
              <a:buChar char="•"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</a:endParaRPr>
          </a:p>
        </p:txBody>
      </p:sp>
      <p:sp>
        <p:nvSpPr>
          <p:cNvPr id="9" name="Text Box 122">
            <a:extLst>
              <a:ext uri="{FF2B5EF4-FFF2-40B4-BE49-F238E27FC236}">
                <a16:creationId xmlns:a16="http://schemas.microsoft.com/office/drawing/2014/main" id="{84578982-8699-460E-B2CA-B3EACC7641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2075" y="1111094"/>
            <a:ext cx="257841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000" tIns="46800" rIns="18000" bIns="36000">
            <a:spAutoFit/>
          </a:bodyPr>
          <a:lstStyle>
            <a:lvl1pPr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FFFFFF"/>
              </a:buClr>
              <a:buSzPct val="100000"/>
              <a:buFont typeface="Arial" panose="020B0604020202020204" pitchFamily="34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  <a:defRPr/>
            </a:pPr>
            <a:r>
              <a:rPr kumimoji="0" lang="fr-FR" altLang="fr-FR" sz="1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rPr>
              <a:t>J3</a:t>
            </a:r>
            <a:endParaRPr kumimoji="0" lang="en-GB" altLang="fr-FR" sz="1200" b="1" i="1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grpSp>
        <p:nvGrpSpPr>
          <p:cNvPr id="10" name="Group 124">
            <a:extLst>
              <a:ext uri="{FF2B5EF4-FFF2-40B4-BE49-F238E27FC236}">
                <a16:creationId xmlns:a16="http://schemas.microsoft.com/office/drawing/2014/main" id="{77D9F57D-CF0F-1239-3CC3-610DC4CD56F9}"/>
              </a:ext>
            </a:extLst>
          </p:cNvPr>
          <p:cNvGrpSpPr>
            <a:grpSpLocks/>
          </p:cNvGrpSpPr>
          <p:nvPr/>
        </p:nvGrpSpPr>
        <p:grpSpPr bwMode="auto">
          <a:xfrm>
            <a:off x="6781325" y="1113872"/>
            <a:ext cx="474662" cy="388938"/>
            <a:chOff x="1404" y="3092"/>
            <a:chExt cx="324" cy="245"/>
          </a:xfrm>
        </p:grpSpPr>
        <p:sp>
          <p:nvSpPr>
            <p:cNvPr id="11" name="Freeform 125">
              <a:extLst>
                <a:ext uri="{FF2B5EF4-FFF2-40B4-BE49-F238E27FC236}">
                  <a16:creationId xmlns:a16="http://schemas.microsoft.com/office/drawing/2014/main" id="{5BE64D5C-7DB5-49D7-EEA6-71AFCBD88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4" y="3092"/>
              <a:ext cx="324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29" y="0"/>
                </a:cxn>
                <a:cxn ang="0">
                  <a:pos x="715" y="1080"/>
                </a:cxn>
                <a:cxn ang="0">
                  <a:pos x="0" y="0"/>
                </a:cxn>
              </a:cxnLst>
              <a:rect l="0" t="0" r="r" b="b"/>
              <a:pathLst>
                <a:path w="1430" h="1081">
                  <a:moveTo>
                    <a:pt x="0" y="0"/>
                  </a:moveTo>
                  <a:lnTo>
                    <a:pt x="1429" y="0"/>
                  </a:lnTo>
                  <a:lnTo>
                    <a:pt x="715" y="108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38100">
              <a:noFill/>
              <a:round/>
              <a:headEnd/>
              <a:tailEnd/>
            </a:ln>
            <a:effectLst>
              <a:outerShdw dist="17819" dir="2700000" algn="ctr" rotWithShape="0">
                <a:srgbClr val="919191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20000"/>
                <a:buFontTx/>
                <a:buChar char="•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2" name="Text Box 126">
              <a:extLst>
                <a:ext uri="{FF2B5EF4-FFF2-40B4-BE49-F238E27FC236}">
                  <a16:creationId xmlns:a16="http://schemas.microsoft.com/office/drawing/2014/main" id="{A79AEE94-045E-8732-6A30-36088673EC4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9" y="3093"/>
              <a:ext cx="176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46800" rIns="18000" bIns="360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ct val="100000"/>
                <a:buFont typeface="Arial" panose="020B0604020202020204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fr-FR" altLang="fr-FR" sz="1200" b="1" i="1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J4</a:t>
              </a:r>
              <a:endParaRPr kumimoji="0" lang="en-GB" altLang="fr-FR" sz="1200" b="1" i="1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3" name="Group 136">
            <a:extLst>
              <a:ext uri="{FF2B5EF4-FFF2-40B4-BE49-F238E27FC236}">
                <a16:creationId xmlns:a16="http://schemas.microsoft.com/office/drawing/2014/main" id="{71DD12E5-A1FE-69A2-C128-665028668BB4}"/>
              </a:ext>
            </a:extLst>
          </p:cNvPr>
          <p:cNvGrpSpPr>
            <a:grpSpLocks/>
          </p:cNvGrpSpPr>
          <p:nvPr/>
        </p:nvGrpSpPr>
        <p:grpSpPr bwMode="auto">
          <a:xfrm>
            <a:off x="7957522" y="1117114"/>
            <a:ext cx="474662" cy="388938"/>
            <a:chOff x="1404" y="3092"/>
            <a:chExt cx="324" cy="245"/>
          </a:xfrm>
        </p:grpSpPr>
        <p:sp>
          <p:nvSpPr>
            <p:cNvPr id="14" name="Freeform 137">
              <a:extLst>
                <a:ext uri="{FF2B5EF4-FFF2-40B4-BE49-F238E27FC236}">
                  <a16:creationId xmlns:a16="http://schemas.microsoft.com/office/drawing/2014/main" id="{5CBFC756-27F2-FFC4-2E5E-5F93DBC86B0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4" y="3092"/>
              <a:ext cx="324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29" y="0"/>
                </a:cxn>
                <a:cxn ang="0">
                  <a:pos x="715" y="1080"/>
                </a:cxn>
                <a:cxn ang="0">
                  <a:pos x="0" y="0"/>
                </a:cxn>
              </a:cxnLst>
              <a:rect l="0" t="0" r="r" b="b"/>
              <a:pathLst>
                <a:path w="1430" h="1081">
                  <a:moveTo>
                    <a:pt x="0" y="0"/>
                  </a:moveTo>
                  <a:lnTo>
                    <a:pt x="1429" y="0"/>
                  </a:lnTo>
                  <a:lnTo>
                    <a:pt x="715" y="108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>
              <a:outerShdw dist="17819" dir="2700000" algn="ctr" rotWithShape="0">
                <a:srgbClr val="919191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20000"/>
                <a:buFontTx/>
                <a:buChar char="•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5" name="Text Box 138">
              <a:extLst>
                <a:ext uri="{FF2B5EF4-FFF2-40B4-BE49-F238E27FC236}">
                  <a16:creationId xmlns:a16="http://schemas.microsoft.com/office/drawing/2014/main" id="{596F661A-AF50-4214-9BCC-6179E3FBB8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9" y="3093"/>
              <a:ext cx="176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46800" rIns="18000" bIns="360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ct val="100000"/>
                <a:buFont typeface="Arial" panose="020B0604020202020204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fr-FR" altLang="fr-FR" sz="1200" b="1" i="1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J5</a:t>
              </a:r>
              <a:endParaRPr kumimoji="0" lang="en-GB" altLang="fr-FR" sz="1200" b="1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grpSp>
        <p:nvGrpSpPr>
          <p:cNvPr id="16" name="Group 120">
            <a:extLst>
              <a:ext uri="{FF2B5EF4-FFF2-40B4-BE49-F238E27FC236}">
                <a16:creationId xmlns:a16="http://schemas.microsoft.com/office/drawing/2014/main" id="{9B9F7F8F-3ECC-2565-2BFA-CE29A21708AB}"/>
              </a:ext>
            </a:extLst>
          </p:cNvPr>
          <p:cNvGrpSpPr>
            <a:grpSpLocks/>
          </p:cNvGrpSpPr>
          <p:nvPr/>
        </p:nvGrpSpPr>
        <p:grpSpPr bwMode="auto">
          <a:xfrm>
            <a:off x="3074527" y="1109506"/>
            <a:ext cx="474663" cy="388938"/>
            <a:chOff x="1404" y="3092"/>
            <a:chExt cx="324" cy="245"/>
          </a:xfrm>
        </p:grpSpPr>
        <p:sp>
          <p:nvSpPr>
            <p:cNvPr id="17" name="Freeform 121">
              <a:extLst>
                <a:ext uri="{FF2B5EF4-FFF2-40B4-BE49-F238E27FC236}">
                  <a16:creationId xmlns:a16="http://schemas.microsoft.com/office/drawing/2014/main" id="{868998FB-03DE-7DFC-9F58-04B441AAE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4" y="3092"/>
              <a:ext cx="324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29" y="0"/>
                </a:cxn>
                <a:cxn ang="0">
                  <a:pos x="715" y="1080"/>
                </a:cxn>
                <a:cxn ang="0">
                  <a:pos x="0" y="0"/>
                </a:cxn>
              </a:cxnLst>
              <a:rect l="0" t="0" r="r" b="b"/>
              <a:pathLst>
                <a:path w="1430" h="1081">
                  <a:moveTo>
                    <a:pt x="0" y="0"/>
                  </a:moveTo>
                  <a:lnTo>
                    <a:pt x="1429" y="0"/>
                  </a:lnTo>
                  <a:lnTo>
                    <a:pt x="715" y="108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>
              <a:outerShdw dist="17819" dir="2700000" algn="ctr" rotWithShape="0">
                <a:srgbClr val="919191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20000"/>
                <a:buFontTx/>
                <a:buChar char="•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18" name="Text Box 122">
              <a:extLst>
                <a:ext uri="{FF2B5EF4-FFF2-40B4-BE49-F238E27FC236}">
                  <a16:creationId xmlns:a16="http://schemas.microsoft.com/office/drawing/2014/main" id="{CC2D9A89-071C-F008-7A24-9CD2ACA3323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9" y="3093"/>
              <a:ext cx="176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46800" rIns="18000" bIns="360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ct val="100000"/>
                <a:buFont typeface="Arial" panose="020B0604020202020204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fr-FR" altLang="fr-FR" sz="1200" b="1" i="1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J1</a:t>
              </a:r>
              <a:endParaRPr kumimoji="0" lang="en-GB" altLang="fr-FR" sz="1200" b="1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19" name="Pentagon 92">
            <a:extLst>
              <a:ext uri="{FF2B5EF4-FFF2-40B4-BE49-F238E27FC236}">
                <a16:creationId xmlns:a16="http://schemas.microsoft.com/office/drawing/2014/main" id="{A6E7BB2A-2433-EB9F-82B3-16B5DB8157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88672" y="1522749"/>
            <a:ext cx="1392237" cy="504825"/>
          </a:xfrm>
          <a:prstGeom prst="homePlate">
            <a:avLst>
              <a:gd name="adj" fmla="val 49910"/>
            </a:avLst>
          </a:prstGeom>
          <a:solidFill>
            <a:srgbClr val="00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90500" indent="-1905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90500" marR="0" lvl="0" indent="-19050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buFontTx/>
              <a:buChar char="•"/>
              <a:tabLst/>
              <a:defRPr/>
            </a:pPr>
            <a:endParaRPr kumimoji="0" lang="en-US" altLang="fr-FR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0" name="TextBox 93">
            <a:extLst>
              <a:ext uri="{FF2B5EF4-FFF2-40B4-BE49-F238E27FC236}">
                <a16:creationId xmlns:a16="http://schemas.microsoft.com/office/drawing/2014/main" id="{8A08DC38-C90B-53B0-BD1F-16C3103B57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5238" y="1582524"/>
            <a:ext cx="1050143" cy="3139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n-US" altLang="fr-FR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Exploration des données</a:t>
            </a:r>
          </a:p>
        </p:txBody>
      </p:sp>
      <p:grpSp>
        <p:nvGrpSpPr>
          <p:cNvPr id="21" name="Group 120">
            <a:extLst>
              <a:ext uri="{FF2B5EF4-FFF2-40B4-BE49-F238E27FC236}">
                <a16:creationId xmlns:a16="http://schemas.microsoft.com/office/drawing/2014/main" id="{BD4472DF-E958-D0A3-AD53-B193228AC0B0}"/>
              </a:ext>
            </a:extLst>
          </p:cNvPr>
          <p:cNvGrpSpPr>
            <a:grpSpLocks/>
          </p:cNvGrpSpPr>
          <p:nvPr/>
        </p:nvGrpSpPr>
        <p:grpSpPr bwMode="auto">
          <a:xfrm>
            <a:off x="4515757" y="1101592"/>
            <a:ext cx="474662" cy="388937"/>
            <a:chOff x="1404" y="3092"/>
            <a:chExt cx="324" cy="245"/>
          </a:xfrm>
        </p:grpSpPr>
        <p:sp>
          <p:nvSpPr>
            <p:cNvPr id="22" name="Freeform 121">
              <a:extLst>
                <a:ext uri="{FF2B5EF4-FFF2-40B4-BE49-F238E27FC236}">
                  <a16:creationId xmlns:a16="http://schemas.microsoft.com/office/drawing/2014/main" id="{2B68CDAA-0125-65A3-A494-A80AB51F5E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4" y="3092"/>
              <a:ext cx="324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29" y="0"/>
                </a:cxn>
                <a:cxn ang="0">
                  <a:pos x="715" y="1080"/>
                </a:cxn>
                <a:cxn ang="0">
                  <a:pos x="0" y="0"/>
                </a:cxn>
              </a:cxnLst>
              <a:rect l="0" t="0" r="r" b="b"/>
              <a:pathLst>
                <a:path w="1430" h="1081">
                  <a:moveTo>
                    <a:pt x="0" y="0"/>
                  </a:moveTo>
                  <a:lnTo>
                    <a:pt x="1429" y="0"/>
                  </a:lnTo>
                  <a:lnTo>
                    <a:pt x="715" y="108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38100">
              <a:noFill/>
              <a:round/>
              <a:headEnd/>
              <a:tailEnd/>
            </a:ln>
            <a:effectLst>
              <a:outerShdw dist="17819" dir="2700000" algn="ctr" rotWithShape="0">
                <a:srgbClr val="919191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20000"/>
                <a:buFontTx/>
                <a:buChar char="•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23" name="Text Box 122">
              <a:extLst>
                <a:ext uri="{FF2B5EF4-FFF2-40B4-BE49-F238E27FC236}">
                  <a16:creationId xmlns:a16="http://schemas.microsoft.com/office/drawing/2014/main" id="{54816361-4719-D0BA-42D0-C3BC8BA4E26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9" y="3093"/>
              <a:ext cx="176" cy="161"/>
            </a:xfrm>
            <a:prstGeom prst="rect">
              <a:avLst/>
            </a:prstGeom>
            <a:noFill/>
            <a:ln w="38100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lIns="18000" tIns="46800" rIns="18000" bIns="36000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ct val="100000"/>
                <a:buFont typeface="Arial" panose="020B0604020202020204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kumimoji="0" lang="fr-FR" altLang="fr-FR" sz="1200" b="1" i="1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 panose="020B0604020202020204" pitchFamily="34" charset="0"/>
                </a:rPr>
                <a:t>J2</a:t>
              </a:r>
              <a:endParaRPr kumimoji="0" lang="en-GB" altLang="fr-FR" sz="1200" b="1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FC0682F1-3F4C-8FDB-3F86-A9F9D5DDD854}"/>
              </a:ext>
            </a:extLst>
          </p:cNvPr>
          <p:cNvSpPr txBox="1"/>
          <p:nvPr/>
        </p:nvSpPr>
        <p:spPr>
          <a:xfrm>
            <a:off x="1468028" y="875808"/>
            <a:ext cx="700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/>
              <a:t>06/06/2025</a:t>
            </a:r>
          </a:p>
        </p:txBody>
      </p:sp>
      <p:sp>
        <p:nvSpPr>
          <p:cNvPr id="25" name="Pentagon 88">
            <a:extLst>
              <a:ext uri="{FF2B5EF4-FFF2-40B4-BE49-F238E27FC236}">
                <a16:creationId xmlns:a16="http://schemas.microsoft.com/office/drawing/2014/main" id="{BADD6F62-2157-3CF8-7DC8-E5FA23089E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33335" y="1531177"/>
            <a:ext cx="855337" cy="503238"/>
          </a:xfrm>
          <a:prstGeom prst="homePlate">
            <a:avLst>
              <a:gd name="adj" fmla="val 50087"/>
            </a:avLst>
          </a:prstGeom>
          <a:solidFill>
            <a:srgbClr val="00B0F0"/>
          </a:solidFill>
          <a:ln>
            <a:noFill/>
          </a:ln>
        </p:spPr>
        <p:txBody>
          <a:bodyPr anchor="ctr"/>
          <a:lstStyle>
            <a:lvl1pPr marL="190500" indent="-1905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tabLst/>
              <a:defRPr/>
            </a:pPr>
            <a:r>
              <a:rPr lang="fr-FR" sz="800" b="1" kern="0" noProof="0">
                <a:solidFill>
                  <a:srgbClr val="000000"/>
                </a:solidFill>
              </a:rPr>
              <a:t>Etape de cadrage</a:t>
            </a:r>
            <a:endParaRPr kumimoji="0" lang="fr-FR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0D826771-E0C5-A6CB-8F20-6020DDD9170D}"/>
              </a:ext>
            </a:extLst>
          </p:cNvPr>
          <p:cNvSpPr txBox="1"/>
          <p:nvPr/>
        </p:nvSpPr>
        <p:spPr>
          <a:xfrm>
            <a:off x="2928361" y="875808"/>
            <a:ext cx="700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/>
              <a:t>27/06/2025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986756FB-7137-F7E3-F465-D0306B290EAE}"/>
              </a:ext>
            </a:extLst>
          </p:cNvPr>
          <p:cNvSpPr txBox="1"/>
          <p:nvPr/>
        </p:nvSpPr>
        <p:spPr>
          <a:xfrm>
            <a:off x="4387141" y="875808"/>
            <a:ext cx="700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/>
              <a:t>25/07/2025</a:t>
            </a:r>
          </a:p>
        </p:txBody>
      </p:sp>
      <p:sp>
        <p:nvSpPr>
          <p:cNvPr id="28" name="Pentagon 92">
            <a:extLst>
              <a:ext uri="{FF2B5EF4-FFF2-40B4-BE49-F238E27FC236}">
                <a16:creationId xmlns:a16="http://schemas.microsoft.com/office/drawing/2014/main" id="{B40730C5-7491-9D49-FEE1-FA71572223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66144" y="1521160"/>
            <a:ext cx="1392237" cy="504825"/>
          </a:xfrm>
          <a:prstGeom prst="homePlate">
            <a:avLst>
              <a:gd name="adj" fmla="val 49910"/>
            </a:avLst>
          </a:prstGeom>
          <a:solidFill>
            <a:srgbClr val="00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90500" indent="-1905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90500" marR="0" lvl="0" indent="-19050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buFontTx/>
              <a:buChar char="•"/>
              <a:tabLst/>
              <a:defRPr/>
            </a:pPr>
            <a:endParaRPr kumimoji="0" lang="en-US" altLang="fr-FR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29" name="TextBox 93">
            <a:extLst>
              <a:ext uri="{FF2B5EF4-FFF2-40B4-BE49-F238E27FC236}">
                <a16:creationId xmlns:a16="http://schemas.microsoft.com/office/drawing/2014/main" id="{8F2C002B-4956-AA63-BA36-D3069F41E6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5887" y="1582524"/>
            <a:ext cx="142817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n-US" altLang="fr-FR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Pré-processing  &amp; </a:t>
            </a: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buFontTx/>
              <a:buNone/>
              <a:tabLst/>
              <a:defRPr/>
            </a:pPr>
            <a:r>
              <a:rPr lang="en-US" altLang="fr-FR" sz="800" b="1" kern="0">
                <a:solidFill>
                  <a:srgbClr val="000000"/>
                </a:solidFill>
              </a:rPr>
              <a:t>Feature Engineering</a:t>
            </a:r>
            <a:endParaRPr kumimoji="0" lang="en-US" altLang="fr-FR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30" name="TextBox 93">
            <a:extLst>
              <a:ext uri="{FF2B5EF4-FFF2-40B4-BE49-F238E27FC236}">
                <a16:creationId xmlns:a16="http://schemas.microsoft.com/office/drawing/2014/main" id="{6A16D25F-D4BE-72B4-186C-95CF3B9348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76955" y="1582071"/>
            <a:ext cx="1352676" cy="47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n-US" altLang="fr-FR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Modélisation</a:t>
            </a:r>
            <a:endParaRPr kumimoji="0" lang="en-US" altLang="fr-FR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buFontTx/>
              <a:buNone/>
              <a:tabLst/>
              <a:defRPr/>
            </a:pPr>
            <a:r>
              <a:rPr lang="en-US" altLang="fr-FR" sz="800" b="1" kern="0">
                <a:solidFill>
                  <a:srgbClr val="000000"/>
                </a:solidFill>
              </a:rPr>
              <a:t>Step 1</a:t>
            </a: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n-US" altLang="fr-FR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Modèles</a:t>
            </a:r>
            <a:r>
              <a:rPr kumimoji="0" lang="en-US" altLang="fr-FR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baseline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3AAC92C2-0708-3209-AC13-18B589A5939C}"/>
              </a:ext>
            </a:extLst>
          </p:cNvPr>
          <p:cNvSpPr txBox="1"/>
          <p:nvPr/>
        </p:nvSpPr>
        <p:spPr>
          <a:xfrm>
            <a:off x="5543350" y="875808"/>
            <a:ext cx="700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/>
              <a:t>04/09/2025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AA031B4-72EB-7B41-F408-4A8208E6BE62}"/>
              </a:ext>
            </a:extLst>
          </p:cNvPr>
          <p:cNvSpPr txBox="1"/>
          <p:nvPr/>
        </p:nvSpPr>
        <p:spPr>
          <a:xfrm>
            <a:off x="6649447" y="875808"/>
            <a:ext cx="700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/>
              <a:t>03/10/2025</a:t>
            </a:r>
          </a:p>
        </p:txBody>
      </p:sp>
      <p:sp>
        <p:nvSpPr>
          <p:cNvPr id="33" name="Pentagon 92">
            <a:extLst>
              <a:ext uri="{FF2B5EF4-FFF2-40B4-BE49-F238E27FC236}">
                <a16:creationId xmlns:a16="http://schemas.microsoft.com/office/drawing/2014/main" id="{90D6686D-AA43-E9A9-5FC6-40BF024973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7325" y="1526892"/>
            <a:ext cx="1094049" cy="504825"/>
          </a:xfrm>
          <a:prstGeom prst="homePlate">
            <a:avLst>
              <a:gd name="adj" fmla="val 49910"/>
            </a:avLst>
          </a:prstGeom>
          <a:solidFill>
            <a:srgbClr val="00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90500" indent="-1905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90500" marR="0" lvl="0" indent="-19050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buFontTx/>
              <a:buChar char="•"/>
              <a:tabLst/>
              <a:defRPr/>
            </a:pPr>
            <a:endParaRPr kumimoji="0" lang="en-US" altLang="fr-FR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A14B747F-EDCC-6BFF-C2F1-C935DF66069C}"/>
              </a:ext>
            </a:extLst>
          </p:cNvPr>
          <p:cNvSpPr txBox="1"/>
          <p:nvPr/>
        </p:nvSpPr>
        <p:spPr>
          <a:xfrm>
            <a:off x="7810249" y="875808"/>
            <a:ext cx="700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/>
              <a:t>07/11/2025</a:t>
            </a:r>
          </a:p>
        </p:txBody>
      </p:sp>
      <p:grpSp>
        <p:nvGrpSpPr>
          <p:cNvPr id="35" name="Group 136">
            <a:extLst>
              <a:ext uri="{FF2B5EF4-FFF2-40B4-BE49-F238E27FC236}">
                <a16:creationId xmlns:a16="http://schemas.microsoft.com/office/drawing/2014/main" id="{66594307-CF68-4B8E-9664-E264A392CAA4}"/>
              </a:ext>
            </a:extLst>
          </p:cNvPr>
          <p:cNvGrpSpPr>
            <a:grpSpLocks/>
          </p:cNvGrpSpPr>
          <p:nvPr/>
        </p:nvGrpSpPr>
        <p:grpSpPr bwMode="auto">
          <a:xfrm>
            <a:off x="9358682" y="1102990"/>
            <a:ext cx="474662" cy="388938"/>
            <a:chOff x="1404" y="3092"/>
            <a:chExt cx="324" cy="245"/>
          </a:xfrm>
        </p:grpSpPr>
        <p:sp>
          <p:nvSpPr>
            <p:cNvPr id="36" name="Freeform 137">
              <a:extLst>
                <a:ext uri="{FF2B5EF4-FFF2-40B4-BE49-F238E27FC236}">
                  <a16:creationId xmlns:a16="http://schemas.microsoft.com/office/drawing/2014/main" id="{07C3F2DD-C019-3000-EB5A-79531FE5270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4" y="3092"/>
              <a:ext cx="324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29" y="0"/>
                </a:cxn>
                <a:cxn ang="0">
                  <a:pos x="715" y="1080"/>
                </a:cxn>
                <a:cxn ang="0">
                  <a:pos x="0" y="0"/>
                </a:cxn>
              </a:cxnLst>
              <a:rect l="0" t="0" r="r" b="b"/>
              <a:pathLst>
                <a:path w="1430" h="1081">
                  <a:moveTo>
                    <a:pt x="0" y="0"/>
                  </a:moveTo>
                  <a:lnTo>
                    <a:pt x="1429" y="0"/>
                  </a:lnTo>
                  <a:lnTo>
                    <a:pt x="715" y="1080"/>
                  </a:lnTo>
                  <a:lnTo>
                    <a:pt x="0" y="0"/>
                  </a:lnTo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>
              <a:outerShdw dist="17819" dir="2700000" algn="ctr" rotWithShape="0">
                <a:srgbClr val="919191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20000"/>
                <a:buFontTx/>
                <a:buChar char="•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37" name="Text Box 138">
              <a:extLst>
                <a:ext uri="{FF2B5EF4-FFF2-40B4-BE49-F238E27FC236}">
                  <a16:creationId xmlns:a16="http://schemas.microsoft.com/office/drawing/2014/main" id="{4E4BFA71-5423-4E4F-04B6-4D0F13794A4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9" y="3093"/>
              <a:ext cx="176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46800" rIns="18000" bIns="36000" anchor="t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ct val="100000"/>
                <a:buFont typeface="Arial" panose="020B0604020202020204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fr-FR" altLang="fr-FR" sz="1200" b="1" i="1" kern="0">
                  <a:solidFill>
                    <a:srgbClr val="FFFFFF"/>
                  </a:solidFill>
                  <a:latin typeface="Arial"/>
                  <a:cs typeface="Arial"/>
                </a:rPr>
                <a:t>J6</a:t>
              </a:r>
              <a:endParaRPr kumimoji="0" lang="en-GB" altLang="fr-FR" sz="1200" b="1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38" name="Pentagon 92">
            <a:extLst>
              <a:ext uri="{FF2B5EF4-FFF2-40B4-BE49-F238E27FC236}">
                <a16:creationId xmlns:a16="http://schemas.microsoft.com/office/drawing/2014/main" id="{0744F856-65D1-8BE3-56A7-59AB7D67E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237998" y="1520376"/>
            <a:ext cx="1392237" cy="504825"/>
          </a:xfrm>
          <a:prstGeom prst="homePlate">
            <a:avLst>
              <a:gd name="adj" fmla="val 49910"/>
            </a:avLst>
          </a:prstGeom>
          <a:solidFill>
            <a:srgbClr val="00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90500" indent="-1905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90500" marR="0" lvl="0" indent="-19050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buFontTx/>
              <a:buChar char="•"/>
              <a:tabLst/>
              <a:defRPr/>
            </a:pPr>
            <a:endParaRPr kumimoji="0" lang="en-US" altLang="fr-FR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39" name="TextBox 93">
            <a:extLst>
              <a:ext uri="{FF2B5EF4-FFF2-40B4-BE49-F238E27FC236}">
                <a16:creationId xmlns:a16="http://schemas.microsoft.com/office/drawing/2014/main" id="{AA67809D-F5E6-42A9-07DE-63FE36319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6800" y="1581740"/>
            <a:ext cx="1352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n-US" altLang="fr-FR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Rapport Final +</a:t>
            </a: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buFontTx/>
              <a:buNone/>
              <a:tabLst/>
              <a:defRPr/>
            </a:pPr>
            <a:r>
              <a:rPr lang="en-US" altLang="fr-FR" sz="800" b="1" kern="0">
                <a:solidFill>
                  <a:srgbClr val="000000"/>
                </a:solidFill>
              </a:rPr>
              <a:t>Code sur GitHub</a:t>
            </a:r>
            <a:endParaRPr kumimoji="0" lang="en-US" altLang="fr-FR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EA9EB46A-6486-7E12-5296-5C16348D98C9}"/>
              </a:ext>
            </a:extLst>
          </p:cNvPr>
          <p:cNvSpPr txBox="1"/>
          <p:nvPr/>
        </p:nvSpPr>
        <p:spPr>
          <a:xfrm>
            <a:off x="9211409" y="875808"/>
            <a:ext cx="7008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/>
              <a:t>05/12/2025</a:t>
            </a:r>
          </a:p>
        </p:txBody>
      </p:sp>
      <p:sp>
        <p:nvSpPr>
          <p:cNvPr id="41" name="Pentagon 92">
            <a:extLst>
              <a:ext uri="{FF2B5EF4-FFF2-40B4-BE49-F238E27FC236}">
                <a16:creationId xmlns:a16="http://schemas.microsoft.com/office/drawing/2014/main" id="{5CE0C157-3688-9167-BC93-B46157448E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678825" y="1506252"/>
            <a:ext cx="988837" cy="504825"/>
          </a:xfrm>
          <a:prstGeom prst="homePlate">
            <a:avLst>
              <a:gd name="adj" fmla="val 49910"/>
            </a:avLst>
          </a:prstGeom>
          <a:solidFill>
            <a:srgbClr val="00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90500" indent="-1905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90500" marR="0" lvl="0" indent="-19050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buFontTx/>
              <a:buChar char="•"/>
              <a:tabLst/>
              <a:defRPr/>
            </a:pPr>
            <a:endParaRPr kumimoji="0" lang="en-US" altLang="fr-FR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2" name="TextBox 93">
            <a:extLst>
              <a:ext uri="{FF2B5EF4-FFF2-40B4-BE49-F238E27FC236}">
                <a16:creationId xmlns:a16="http://schemas.microsoft.com/office/drawing/2014/main" id="{3348555C-60EC-75DA-4722-F50C5E028A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15122" y="1567616"/>
            <a:ext cx="13526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n-US" altLang="fr-FR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Streamlit</a:t>
            </a:r>
            <a:r>
              <a:rPr kumimoji="0" lang="en-US" altLang="fr-FR" sz="800" b="1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 &amp; </a:t>
            </a: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n-US" altLang="fr-FR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</a:rPr>
              <a:t>Soutenance</a:t>
            </a:r>
            <a:endParaRPr kumimoji="0" lang="en-US" altLang="fr-FR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grpSp>
        <p:nvGrpSpPr>
          <p:cNvPr id="43" name="Group 136">
            <a:extLst>
              <a:ext uri="{FF2B5EF4-FFF2-40B4-BE49-F238E27FC236}">
                <a16:creationId xmlns:a16="http://schemas.microsoft.com/office/drawing/2014/main" id="{69DC8F31-6006-A82A-70A2-C381C115A311}"/>
              </a:ext>
            </a:extLst>
          </p:cNvPr>
          <p:cNvGrpSpPr>
            <a:grpSpLocks/>
          </p:cNvGrpSpPr>
          <p:nvPr/>
        </p:nvGrpSpPr>
        <p:grpSpPr bwMode="auto">
          <a:xfrm>
            <a:off x="10425112" y="1100255"/>
            <a:ext cx="474662" cy="388938"/>
            <a:chOff x="1404" y="3092"/>
            <a:chExt cx="324" cy="245"/>
          </a:xfrm>
        </p:grpSpPr>
        <p:sp>
          <p:nvSpPr>
            <p:cNvPr id="44" name="Freeform 137">
              <a:extLst>
                <a:ext uri="{FF2B5EF4-FFF2-40B4-BE49-F238E27FC236}">
                  <a16:creationId xmlns:a16="http://schemas.microsoft.com/office/drawing/2014/main" id="{C39A34BB-E023-3A91-BA93-56F52E17F7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04" y="3092"/>
              <a:ext cx="324" cy="245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429" y="0"/>
                </a:cxn>
                <a:cxn ang="0">
                  <a:pos x="715" y="1080"/>
                </a:cxn>
                <a:cxn ang="0">
                  <a:pos x="0" y="0"/>
                </a:cxn>
              </a:cxnLst>
              <a:rect l="0" t="0" r="r" b="b"/>
              <a:pathLst>
                <a:path w="1430" h="1081">
                  <a:moveTo>
                    <a:pt x="0" y="0"/>
                  </a:moveTo>
                  <a:lnTo>
                    <a:pt x="1429" y="0"/>
                  </a:lnTo>
                  <a:lnTo>
                    <a:pt x="715" y="1080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9525">
              <a:noFill/>
              <a:round/>
              <a:headEnd/>
              <a:tailEnd/>
            </a:ln>
            <a:effectLst>
              <a:outerShdw dist="17819" dir="2700000" algn="ctr" rotWithShape="0">
                <a:srgbClr val="919191"/>
              </a:outerShdw>
            </a:effectLst>
          </p:spPr>
          <p:txBody>
            <a:bodyPr wrap="none" anchor="ctr"/>
            <a:lstStyle/>
            <a:p>
              <a:pPr marL="0" marR="0" lvl="0" indent="0" defTabSz="91440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Tx/>
                <a:buSzPct val="120000"/>
                <a:buFontTx/>
                <a:buChar char="•"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</a:endParaRPr>
            </a:p>
          </p:txBody>
        </p:sp>
        <p:sp>
          <p:nvSpPr>
            <p:cNvPr id="45" name="Text Box 138">
              <a:extLst>
                <a:ext uri="{FF2B5EF4-FFF2-40B4-BE49-F238E27FC236}">
                  <a16:creationId xmlns:a16="http://schemas.microsoft.com/office/drawing/2014/main" id="{113C85CA-A0D3-7C5F-7071-01E1EFFFC49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89" y="3093"/>
              <a:ext cx="176" cy="1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8000" tIns="46800" rIns="18000" bIns="36000" anchor="t">
              <a:spAutoFit/>
            </a:bodyPr>
            <a:lstStyle>
              <a:lvl1pPr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SzPct val="120000"/>
                <a:buChar char="•"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93000"/>
                </a:lnSpc>
                <a:spcBef>
                  <a:spcPct val="0"/>
                </a:spcBef>
                <a:spcAft>
                  <a:spcPct val="0"/>
                </a:spcAft>
                <a:buClr>
                  <a:srgbClr val="FFFFFF"/>
                </a:buClr>
                <a:buSzPct val="100000"/>
                <a:buFont typeface="Arial" panose="020B0604020202020204" pitchFamily="34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  <a:defRPr/>
              </a:pPr>
              <a:r>
                <a:rPr lang="fr-FR" altLang="fr-FR" sz="1200" b="1" i="1" kern="0">
                  <a:solidFill>
                    <a:srgbClr val="FFFFFF"/>
                  </a:solidFill>
                  <a:latin typeface="Arial"/>
                  <a:cs typeface="Arial"/>
                </a:rPr>
                <a:t>J7</a:t>
              </a:r>
              <a:endParaRPr kumimoji="0" lang="en-GB" altLang="fr-FR" sz="1200" b="1" i="1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</a:endParaRPr>
            </a:p>
          </p:txBody>
        </p:sp>
      </p:grpSp>
      <p:sp>
        <p:nvSpPr>
          <p:cNvPr id="46" name="ZoneTexte 45">
            <a:extLst>
              <a:ext uri="{FF2B5EF4-FFF2-40B4-BE49-F238E27FC236}">
                <a16:creationId xmlns:a16="http://schemas.microsoft.com/office/drawing/2014/main" id="{C23B93C6-1E18-9276-E9F5-91FA1DB44627}"/>
              </a:ext>
            </a:extLst>
          </p:cNvPr>
          <p:cNvSpPr txBox="1"/>
          <p:nvPr/>
        </p:nvSpPr>
        <p:spPr>
          <a:xfrm>
            <a:off x="10277839" y="875808"/>
            <a:ext cx="9701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b="1"/>
              <a:t>19 ou 20/01/2026</a:t>
            </a:r>
          </a:p>
        </p:txBody>
      </p:sp>
      <p:sp>
        <p:nvSpPr>
          <p:cNvPr id="47" name="Pentagon 92">
            <a:extLst>
              <a:ext uri="{FF2B5EF4-FFF2-40B4-BE49-F238E27FC236}">
                <a16:creationId xmlns:a16="http://schemas.microsoft.com/office/drawing/2014/main" id="{AED8D210-6863-368E-F7CF-9C3276846F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5879" y="1536266"/>
            <a:ext cx="1139173" cy="504825"/>
          </a:xfrm>
          <a:prstGeom prst="homePlate">
            <a:avLst>
              <a:gd name="adj" fmla="val 49910"/>
            </a:avLst>
          </a:prstGeom>
          <a:solidFill>
            <a:srgbClr val="00CC99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marL="190500" indent="-1905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190500" marR="0" lvl="0" indent="-19050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buFontTx/>
              <a:buChar char="•"/>
              <a:tabLst/>
              <a:defRPr/>
            </a:pPr>
            <a:endParaRPr kumimoji="0" lang="en-US" altLang="fr-FR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</a:endParaRPr>
          </a:p>
        </p:txBody>
      </p:sp>
      <p:sp>
        <p:nvSpPr>
          <p:cNvPr id="48" name="TextBox 93">
            <a:extLst>
              <a:ext uri="{FF2B5EF4-FFF2-40B4-BE49-F238E27FC236}">
                <a16:creationId xmlns:a16="http://schemas.microsoft.com/office/drawing/2014/main" id="{6E4D32EC-C6FF-1B94-741D-45C8DD744C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01484" y="1517908"/>
            <a:ext cx="126971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n-US" altLang="fr-FR" sz="800" b="1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Modélisation</a:t>
            </a:r>
            <a:endParaRPr kumimoji="0" lang="en-US" altLang="fr-FR" sz="8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buFontTx/>
              <a:buNone/>
              <a:tabLst/>
              <a:defRPr/>
            </a:pPr>
            <a:r>
              <a:rPr lang="en-US" altLang="fr-FR" sz="800" b="1" kern="0">
                <a:solidFill>
                  <a:srgbClr val="000000"/>
                </a:solidFill>
              </a:rPr>
              <a:t>Step 3</a:t>
            </a:r>
          </a:p>
          <a:p>
            <a:pPr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</a:pPr>
            <a:r>
              <a:rPr lang="fr-FR" sz="800" b="1" kern="0">
                <a:solidFill>
                  <a:srgbClr val="000000"/>
                </a:solidFill>
              </a:rPr>
              <a:t>bagging/</a:t>
            </a:r>
            <a:r>
              <a:rPr lang="fr-FR" sz="800" b="1" kern="0" err="1">
                <a:solidFill>
                  <a:srgbClr val="000000"/>
                </a:solidFill>
              </a:rPr>
              <a:t>boosting</a:t>
            </a:r>
            <a:r>
              <a:rPr lang="fr-FR" sz="800" b="1" kern="0">
                <a:solidFill>
                  <a:srgbClr val="000000"/>
                </a:solidFill>
              </a:rPr>
              <a:t> et DL</a:t>
            </a:r>
            <a:endParaRPr lang="en-US" altLang="fr-FR" sz="800" b="1" kern="0">
              <a:solidFill>
                <a:srgbClr val="000000"/>
              </a:solidFill>
            </a:endParaRPr>
          </a:p>
        </p:txBody>
      </p:sp>
      <p:sp>
        <p:nvSpPr>
          <p:cNvPr id="49" name="TextBox 93">
            <a:extLst>
              <a:ext uri="{FF2B5EF4-FFF2-40B4-BE49-F238E27FC236}">
                <a16:creationId xmlns:a16="http://schemas.microsoft.com/office/drawing/2014/main" id="{F3FE0954-1A2D-66F3-2DE0-41A7A8728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08061" y="1565625"/>
            <a:ext cx="1033226" cy="4739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defTabSz="91440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Tx/>
              <a:buSzPct val="120000"/>
              <a:buFontTx/>
              <a:buNone/>
              <a:tabLst/>
              <a:defRPr/>
            </a:pPr>
            <a:r>
              <a:rPr kumimoji="0" lang="en-US" altLang="fr-FR" sz="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Modélisation</a:t>
            </a:r>
            <a:endParaRPr kumimoji="0" lang="en-US" altLang="fr-FR" sz="8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lv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</a:pPr>
            <a:r>
              <a:rPr lang="en-US" altLang="fr-FR" sz="800" b="1" kern="0" dirty="0">
                <a:solidFill>
                  <a:srgbClr val="000000"/>
                </a:solidFill>
              </a:rPr>
              <a:t>Step 2</a:t>
            </a:r>
          </a:p>
          <a:p>
            <a:pPr lvl="0" eaLnBrk="1" fontAlgn="base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SzPct val="120000"/>
            </a:pPr>
            <a:r>
              <a:rPr lang="fr-FR" sz="800" b="1" kern="0" dirty="0">
                <a:solidFill>
                  <a:srgbClr val="000000"/>
                </a:solidFill>
              </a:rPr>
              <a:t>métriques de ML</a:t>
            </a:r>
            <a:endParaRPr lang="en-US" altLang="fr-FR" sz="800" b="1" kern="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459946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5875A72B-3A2A-7CF6-4112-664AFDE2A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6906" y="490865"/>
            <a:ext cx="2709913" cy="1780109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FBA02C44-8164-5CED-BB17-55738C3365D6}"/>
              </a:ext>
            </a:extLst>
          </p:cNvPr>
          <p:cNvSpPr txBox="1"/>
          <p:nvPr/>
        </p:nvSpPr>
        <p:spPr>
          <a:xfrm>
            <a:off x="6692510" y="2270974"/>
            <a:ext cx="112562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Logistique régression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6C5F5718-5F8C-5389-2C99-D5C859532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3375" y="490865"/>
            <a:ext cx="2689600" cy="1747234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294AD97-D636-5776-0217-C0165EEF34D6}"/>
              </a:ext>
            </a:extLst>
          </p:cNvPr>
          <p:cNvSpPr txBox="1"/>
          <p:nvPr/>
        </p:nvSpPr>
        <p:spPr>
          <a:xfrm>
            <a:off x="4184663" y="2270974"/>
            <a:ext cx="59824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SVM-RBF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E88C557-076E-8273-8D40-56A2962B87DC}"/>
              </a:ext>
            </a:extLst>
          </p:cNvPr>
          <p:cNvSpPr txBox="1"/>
          <p:nvPr/>
        </p:nvSpPr>
        <p:spPr>
          <a:xfrm>
            <a:off x="4200953" y="4351122"/>
            <a:ext cx="570990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 err="1"/>
              <a:t>XGBoost</a:t>
            </a:r>
            <a:endParaRPr lang="fr-FR" sz="800" dirty="0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4BFB869A-2183-917B-2521-9E2BBB1D00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7934" y="2571012"/>
            <a:ext cx="2688885" cy="178011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B5C8D10A-E2BE-7161-9850-B91600D62501}"/>
              </a:ext>
            </a:extLst>
          </p:cNvPr>
          <p:cNvSpPr txBox="1"/>
          <p:nvPr/>
        </p:nvSpPr>
        <p:spPr>
          <a:xfrm>
            <a:off x="7119222" y="4351122"/>
            <a:ext cx="68640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Extra-</a:t>
            </a:r>
            <a:r>
              <a:rPr lang="fr-FR" sz="800" dirty="0" err="1"/>
              <a:t>Trees</a:t>
            </a:r>
            <a:endParaRPr lang="fr-FR" sz="8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7532B11-F8DE-CE8D-65C9-FFF268BB6DEC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332" r="-1"/>
          <a:stretch>
            <a:fillRect/>
          </a:stretch>
        </p:blipFill>
        <p:spPr>
          <a:xfrm>
            <a:off x="3054910" y="2520308"/>
            <a:ext cx="2738065" cy="1817383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986543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09DC3F8A-CE21-F6C6-C743-7C850464432A}"/>
              </a:ext>
            </a:extLst>
          </p:cNvPr>
          <p:cNvSpPr/>
          <p:nvPr/>
        </p:nvSpPr>
        <p:spPr>
          <a:xfrm>
            <a:off x="1399216" y="55231"/>
            <a:ext cx="7929179" cy="66892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1088273C-E928-C6EF-B718-2D7A3F942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1507" y="3448965"/>
            <a:ext cx="3786508" cy="3231291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E3708F6A-8B52-965E-3BCF-3264D5F28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094" y="135013"/>
            <a:ext cx="3819921" cy="3209623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D2F45396-5D02-34CA-CF18-01D794E694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753" y="3448965"/>
            <a:ext cx="3826399" cy="3217037"/>
          </a:xfrm>
          <a:prstGeom prst="rect">
            <a:avLst/>
          </a:prstGeom>
        </p:spPr>
      </p:pic>
      <p:pic>
        <p:nvPicPr>
          <p:cNvPr id="22" name="Image 21">
            <a:extLst>
              <a:ext uri="{FF2B5EF4-FFF2-40B4-BE49-F238E27FC236}">
                <a16:creationId xmlns:a16="http://schemas.microsoft.com/office/drawing/2014/main" id="{90C778C9-CA3F-3789-A2CD-CB7A82E6A0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5801" y="135012"/>
            <a:ext cx="3796302" cy="320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464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7CE25E-0250-68C0-C039-8BD2E2B86F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97A37B-C711-9023-A9D3-353E5DF6B2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626" y="2340495"/>
            <a:ext cx="2284747" cy="1325563"/>
          </a:xfrm>
        </p:spPr>
        <p:txBody>
          <a:bodyPr>
            <a:normAutofit/>
          </a:bodyPr>
          <a:lstStyle/>
          <a:p>
            <a:r>
              <a:rPr lang="fr-FR" dirty="0"/>
              <a:t>ML</a:t>
            </a:r>
          </a:p>
        </p:txBody>
      </p:sp>
    </p:spTree>
    <p:extLst>
      <p:ext uri="{BB962C8B-B14F-4D97-AF65-F5344CB8AC3E}">
        <p14:creationId xmlns:p14="http://schemas.microsoft.com/office/powerpoint/2010/main" val="1505064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24.png" descr="Une image contenant texte, capture d’écran, diagramme, cercle&#10;&#10;Le contenu généré par l’IA peut être incorrect.">
            <a:extLst>
              <a:ext uri="{FF2B5EF4-FFF2-40B4-BE49-F238E27FC236}">
                <a16:creationId xmlns:a16="http://schemas.microsoft.com/office/drawing/2014/main" id="{35CA2284-DB17-B7D2-F72B-12C571F65131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14052" y="1198592"/>
            <a:ext cx="4420100" cy="4460815"/>
          </a:xfrm>
          <a:prstGeom prst="rect">
            <a:avLst/>
          </a:prstGeom>
          <a:ln/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B2AD7544-A80E-FE9C-6E51-FAF4226A71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2932" y="901298"/>
            <a:ext cx="4955630" cy="4844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6990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08CCE-5F72-6A17-5D9E-1F7035CEB9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6E123A-7559-08EB-CD75-03E69858DA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496" y="2684908"/>
            <a:ext cx="5977008" cy="1325563"/>
          </a:xfrm>
        </p:spPr>
        <p:txBody>
          <a:bodyPr/>
          <a:lstStyle/>
          <a:p>
            <a:r>
              <a:rPr lang="fr-FR" dirty="0"/>
              <a:t>Les architectures</a:t>
            </a:r>
          </a:p>
        </p:txBody>
      </p:sp>
    </p:spTree>
    <p:extLst>
      <p:ext uri="{BB962C8B-B14F-4D97-AF65-F5344CB8AC3E}">
        <p14:creationId xmlns:p14="http://schemas.microsoft.com/office/powerpoint/2010/main" val="37727289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Rectangle 92">
            <a:extLst>
              <a:ext uri="{FF2B5EF4-FFF2-40B4-BE49-F238E27FC236}">
                <a16:creationId xmlns:a16="http://schemas.microsoft.com/office/drawing/2014/main" id="{F4F39F7C-92E3-AB12-7326-A690DE5E5CDE}"/>
              </a:ext>
            </a:extLst>
          </p:cNvPr>
          <p:cNvSpPr/>
          <p:nvPr/>
        </p:nvSpPr>
        <p:spPr>
          <a:xfrm>
            <a:off x="1300762" y="3945930"/>
            <a:ext cx="3660136" cy="1948673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8A1768-E13F-94AF-98F8-67611BBE8A4D}"/>
              </a:ext>
            </a:extLst>
          </p:cNvPr>
          <p:cNvSpPr/>
          <p:nvPr/>
        </p:nvSpPr>
        <p:spPr>
          <a:xfrm>
            <a:off x="1357147" y="219795"/>
            <a:ext cx="3555203" cy="308031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Cube 4">
            <a:extLst>
              <a:ext uri="{FF2B5EF4-FFF2-40B4-BE49-F238E27FC236}">
                <a16:creationId xmlns:a16="http://schemas.microsoft.com/office/drawing/2014/main" id="{2E238592-D03F-5E3D-49B4-476D97FE854D}"/>
              </a:ext>
            </a:extLst>
          </p:cNvPr>
          <p:cNvSpPr/>
          <p:nvPr/>
        </p:nvSpPr>
        <p:spPr>
          <a:xfrm>
            <a:off x="2751404" y="723346"/>
            <a:ext cx="328157" cy="532070"/>
          </a:xfrm>
          <a:prstGeom prst="cube">
            <a:avLst>
              <a:gd name="adj" fmla="val 76680"/>
            </a:avLst>
          </a:prstGeom>
          <a:solidFill>
            <a:srgbClr val="FEDE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D27E5283-063B-6E9A-98B5-6B25CA0C8BA1}"/>
              </a:ext>
            </a:extLst>
          </p:cNvPr>
          <p:cNvSpPr/>
          <p:nvPr/>
        </p:nvSpPr>
        <p:spPr>
          <a:xfrm>
            <a:off x="3771281" y="2579358"/>
            <a:ext cx="436642" cy="517795"/>
          </a:xfrm>
          <a:prstGeom prst="cube">
            <a:avLst>
              <a:gd name="adj" fmla="val 58823"/>
            </a:avLst>
          </a:prstGeom>
          <a:solidFill>
            <a:srgbClr val="FC93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BA29511C-C6B4-7149-F755-269469560EE4}"/>
              </a:ext>
            </a:extLst>
          </p:cNvPr>
          <p:cNvSpPr/>
          <p:nvPr/>
        </p:nvSpPr>
        <p:spPr>
          <a:xfrm>
            <a:off x="3830815" y="1687942"/>
            <a:ext cx="436642" cy="517795"/>
          </a:xfrm>
          <a:prstGeom prst="cube">
            <a:avLst>
              <a:gd name="adj" fmla="val 58823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E1923E15-4488-6E34-8D46-34B44941FFA9}"/>
              </a:ext>
            </a:extLst>
          </p:cNvPr>
          <p:cNvSpPr/>
          <p:nvPr/>
        </p:nvSpPr>
        <p:spPr>
          <a:xfrm>
            <a:off x="3835932" y="720284"/>
            <a:ext cx="436642" cy="517795"/>
          </a:xfrm>
          <a:prstGeom prst="cube">
            <a:avLst>
              <a:gd name="adj" fmla="val 5882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E1BF6C8-63E8-2F2E-4DD2-5A98C824D9CB}"/>
              </a:ext>
            </a:extLst>
          </p:cNvPr>
          <p:cNvSpPr txBox="1"/>
          <p:nvPr/>
        </p:nvSpPr>
        <p:spPr>
          <a:xfrm rot="18895622">
            <a:off x="3806632" y="735122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02060"/>
                </a:solidFill>
              </a:rPr>
              <a:t>espèce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F4F29C32-917D-3CE6-357C-0F220A0BD409}"/>
              </a:ext>
            </a:extLst>
          </p:cNvPr>
          <p:cNvSpPr txBox="1"/>
          <p:nvPr/>
        </p:nvSpPr>
        <p:spPr>
          <a:xfrm rot="18851968">
            <a:off x="3816631" y="1704057"/>
            <a:ext cx="4331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02060"/>
                </a:solidFill>
              </a:rPr>
              <a:t>santé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780066C-5F63-35B0-8E83-3F0353E2F66A}"/>
              </a:ext>
            </a:extLst>
          </p:cNvPr>
          <p:cNvSpPr txBox="1"/>
          <p:nvPr/>
        </p:nvSpPr>
        <p:spPr>
          <a:xfrm rot="18620261">
            <a:off x="3716929" y="2632125"/>
            <a:ext cx="5453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02060"/>
                </a:solidFill>
              </a:rPr>
              <a:t>maladie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F53C313B-C36B-0189-65B1-026DF96806FD}"/>
              </a:ext>
            </a:extLst>
          </p:cNvPr>
          <p:cNvSpPr txBox="1"/>
          <p:nvPr/>
        </p:nvSpPr>
        <p:spPr>
          <a:xfrm>
            <a:off x="2580889" y="319232"/>
            <a:ext cx="949176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fr-FR" sz="600" dirty="0">
                <a:solidFill>
                  <a:srgbClr val="002060"/>
                </a:solidFill>
              </a:rPr>
              <a:t>Backbone pré-entrainé</a:t>
            </a:r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94706EE7-D44E-1040-BD54-07CDB9741BE1}"/>
              </a:ext>
            </a:extLst>
          </p:cNvPr>
          <p:cNvSpPr/>
          <p:nvPr/>
        </p:nvSpPr>
        <p:spPr>
          <a:xfrm>
            <a:off x="2729991" y="1683204"/>
            <a:ext cx="328157" cy="532070"/>
          </a:xfrm>
          <a:prstGeom prst="cube">
            <a:avLst>
              <a:gd name="adj" fmla="val 76680"/>
            </a:avLst>
          </a:prstGeom>
          <a:solidFill>
            <a:srgbClr val="C7FDD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0EED377F-AEF5-916C-D4A9-2CF5FDF32E04}"/>
              </a:ext>
            </a:extLst>
          </p:cNvPr>
          <p:cNvSpPr/>
          <p:nvPr/>
        </p:nvSpPr>
        <p:spPr>
          <a:xfrm>
            <a:off x="2745883" y="2648713"/>
            <a:ext cx="328157" cy="532070"/>
          </a:xfrm>
          <a:prstGeom prst="cube">
            <a:avLst>
              <a:gd name="adj" fmla="val 7668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0C495DC3-5D64-1780-1F0C-13B42D792F34}"/>
              </a:ext>
            </a:extLst>
          </p:cNvPr>
          <p:cNvCxnSpPr>
            <a:cxnSpLocks/>
          </p:cNvCxnSpPr>
          <p:nvPr/>
        </p:nvCxnSpPr>
        <p:spPr>
          <a:xfrm>
            <a:off x="2926232" y="1995791"/>
            <a:ext cx="75176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0734F31E-654A-D166-A803-57C4523456F6}"/>
              </a:ext>
            </a:extLst>
          </p:cNvPr>
          <p:cNvCxnSpPr>
            <a:cxnSpLocks/>
          </p:cNvCxnSpPr>
          <p:nvPr/>
        </p:nvCxnSpPr>
        <p:spPr>
          <a:xfrm>
            <a:off x="2972140" y="1022050"/>
            <a:ext cx="782885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9CCB812E-BA90-B65B-0193-05B49A7EA6F2}"/>
              </a:ext>
            </a:extLst>
          </p:cNvPr>
          <p:cNvSpPr txBox="1"/>
          <p:nvPr/>
        </p:nvSpPr>
        <p:spPr>
          <a:xfrm>
            <a:off x="3020404" y="1803203"/>
            <a:ext cx="78800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rgbClr val="002060"/>
                </a:solidFill>
              </a:rPr>
              <a:t>embedding2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5491451-7A96-FA09-4593-F5C63CA2440D}"/>
              </a:ext>
            </a:extLst>
          </p:cNvPr>
          <p:cNvSpPr txBox="1"/>
          <p:nvPr/>
        </p:nvSpPr>
        <p:spPr>
          <a:xfrm>
            <a:off x="3063679" y="823091"/>
            <a:ext cx="8336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rgbClr val="002060"/>
                </a:solidFill>
              </a:rPr>
              <a:t>embedding1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58B0F305-5576-EE15-5703-3587483D068B}"/>
              </a:ext>
            </a:extLst>
          </p:cNvPr>
          <p:cNvCxnSpPr>
            <a:cxnSpLocks/>
          </p:cNvCxnSpPr>
          <p:nvPr/>
        </p:nvCxnSpPr>
        <p:spPr>
          <a:xfrm>
            <a:off x="2969897" y="2954216"/>
            <a:ext cx="770017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1421E2D7-182A-F669-A911-9B9415D1E170}"/>
              </a:ext>
            </a:extLst>
          </p:cNvPr>
          <p:cNvSpPr txBox="1"/>
          <p:nvPr/>
        </p:nvSpPr>
        <p:spPr>
          <a:xfrm>
            <a:off x="3047386" y="2733671"/>
            <a:ext cx="7547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rgbClr val="002060"/>
                </a:solidFill>
              </a:rPr>
              <a:t>embedding3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EB9E1FD3-3C72-6ABC-5E4E-91FAD6016FF3}"/>
              </a:ext>
            </a:extLst>
          </p:cNvPr>
          <p:cNvSpPr/>
          <p:nvPr/>
        </p:nvSpPr>
        <p:spPr>
          <a:xfrm>
            <a:off x="2745882" y="2378510"/>
            <a:ext cx="328157" cy="532070"/>
          </a:xfrm>
          <a:prstGeom prst="cube">
            <a:avLst>
              <a:gd name="adj" fmla="val 7668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4FF920C3-5299-1FA9-98AB-B1F78D1AAB8C}"/>
              </a:ext>
            </a:extLst>
          </p:cNvPr>
          <p:cNvSpPr/>
          <p:nvPr/>
        </p:nvSpPr>
        <p:spPr>
          <a:xfrm>
            <a:off x="2732335" y="1408393"/>
            <a:ext cx="328157" cy="532070"/>
          </a:xfrm>
          <a:prstGeom prst="cube">
            <a:avLst>
              <a:gd name="adj" fmla="val 7668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9749F6F7-2648-A643-8AFE-EE06E58A9D89}"/>
              </a:ext>
            </a:extLst>
          </p:cNvPr>
          <p:cNvSpPr/>
          <p:nvPr/>
        </p:nvSpPr>
        <p:spPr>
          <a:xfrm>
            <a:off x="2751491" y="454249"/>
            <a:ext cx="328157" cy="532070"/>
          </a:xfrm>
          <a:prstGeom prst="cube">
            <a:avLst>
              <a:gd name="adj" fmla="val 7668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28A58DD1-4367-CCAE-01CA-F76F86823653}"/>
              </a:ext>
            </a:extLst>
          </p:cNvPr>
          <p:cNvSpPr txBox="1"/>
          <p:nvPr/>
        </p:nvSpPr>
        <p:spPr>
          <a:xfrm rot="18975872">
            <a:off x="2708845" y="836307"/>
            <a:ext cx="5004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" dirty="0"/>
              <a:t>Fine-tune</a:t>
            </a: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71B73EB5-F763-43DA-F88C-105F65FB3FB9}"/>
              </a:ext>
            </a:extLst>
          </p:cNvPr>
          <p:cNvSpPr txBox="1"/>
          <p:nvPr/>
        </p:nvSpPr>
        <p:spPr>
          <a:xfrm rot="18975872">
            <a:off x="2690998" y="1757004"/>
            <a:ext cx="5004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" dirty="0"/>
              <a:t>Fine-tune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75E2DD1E-D49F-EE49-74B1-8EC97DE97621}"/>
              </a:ext>
            </a:extLst>
          </p:cNvPr>
          <p:cNvSpPr txBox="1"/>
          <p:nvPr/>
        </p:nvSpPr>
        <p:spPr>
          <a:xfrm rot="18975872">
            <a:off x="2708845" y="2734425"/>
            <a:ext cx="5004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" dirty="0"/>
              <a:t>Fine-tune</a:t>
            </a: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8D152620-5262-B2E1-551F-84D2710F0613}"/>
              </a:ext>
            </a:extLst>
          </p:cNvPr>
          <p:cNvSpPr txBox="1"/>
          <p:nvPr/>
        </p:nvSpPr>
        <p:spPr>
          <a:xfrm>
            <a:off x="3754347" y="1477555"/>
            <a:ext cx="829623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600" dirty="0">
                <a:solidFill>
                  <a:srgbClr val="002060"/>
                </a:solidFill>
              </a:rPr>
              <a:t>Dense(</a:t>
            </a:r>
            <a:r>
              <a:rPr lang="fr-FR" sz="600" dirty="0" err="1">
                <a:solidFill>
                  <a:srgbClr val="002060"/>
                </a:solidFill>
              </a:rPr>
              <a:t>softmax</a:t>
            </a:r>
            <a:r>
              <a:rPr lang="fr-FR" sz="600" dirty="0">
                <a:solidFill>
                  <a:srgbClr val="002060"/>
                </a:solidFill>
              </a:rPr>
              <a:t>, 2)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3FDCEC0D-7483-C2AB-3750-3FA2C4BF0E39}"/>
              </a:ext>
            </a:extLst>
          </p:cNvPr>
          <p:cNvSpPr txBox="1"/>
          <p:nvPr/>
        </p:nvSpPr>
        <p:spPr>
          <a:xfrm>
            <a:off x="1357147" y="3009747"/>
            <a:ext cx="1223742" cy="21544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800" dirty="0">
                <a:solidFill>
                  <a:srgbClr val="002060"/>
                </a:solidFill>
              </a:rPr>
              <a:t>3 runs indépendants</a:t>
            </a:r>
          </a:p>
        </p:txBody>
      </p:sp>
      <p:cxnSp>
        <p:nvCxnSpPr>
          <p:cNvPr id="29" name="Connecteur droit 28">
            <a:extLst>
              <a:ext uri="{FF2B5EF4-FFF2-40B4-BE49-F238E27FC236}">
                <a16:creationId xmlns:a16="http://schemas.microsoft.com/office/drawing/2014/main" id="{002A9551-48DA-C108-4420-DB6F8B92F632}"/>
              </a:ext>
            </a:extLst>
          </p:cNvPr>
          <p:cNvCxnSpPr/>
          <p:nvPr/>
        </p:nvCxnSpPr>
        <p:spPr>
          <a:xfrm>
            <a:off x="2625110" y="1281330"/>
            <a:ext cx="2067673" cy="0"/>
          </a:xfrm>
          <a:prstGeom prst="line">
            <a:avLst/>
          </a:prstGeom>
          <a:ln w="3175"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6DA2C2C-D6BC-8204-6742-53B937A391B6}"/>
              </a:ext>
            </a:extLst>
          </p:cNvPr>
          <p:cNvCxnSpPr/>
          <p:nvPr/>
        </p:nvCxnSpPr>
        <p:spPr>
          <a:xfrm>
            <a:off x="2618308" y="2215518"/>
            <a:ext cx="2067673" cy="0"/>
          </a:xfrm>
          <a:prstGeom prst="line">
            <a:avLst/>
          </a:prstGeom>
          <a:ln w="3175"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5758530E-9904-E64B-F635-B65B232903B0}"/>
              </a:ext>
            </a:extLst>
          </p:cNvPr>
          <p:cNvSpPr txBox="1"/>
          <p:nvPr/>
        </p:nvSpPr>
        <p:spPr>
          <a:xfrm>
            <a:off x="3790212" y="493315"/>
            <a:ext cx="854869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600" dirty="0">
                <a:solidFill>
                  <a:srgbClr val="002060"/>
                </a:solidFill>
              </a:rPr>
              <a:t>Dense(</a:t>
            </a:r>
            <a:r>
              <a:rPr lang="fr-FR" sz="600" dirty="0" err="1">
                <a:solidFill>
                  <a:srgbClr val="002060"/>
                </a:solidFill>
              </a:rPr>
              <a:t>softmax</a:t>
            </a:r>
            <a:r>
              <a:rPr lang="fr-FR" sz="600" dirty="0">
                <a:solidFill>
                  <a:srgbClr val="002060"/>
                </a:solidFill>
              </a:rPr>
              <a:t>, 14)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5A57670D-5443-032C-426F-A458F1B3AB3A}"/>
              </a:ext>
            </a:extLst>
          </p:cNvPr>
          <p:cNvSpPr txBox="1"/>
          <p:nvPr/>
        </p:nvSpPr>
        <p:spPr>
          <a:xfrm>
            <a:off x="2586156" y="1264659"/>
            <a:ext cx="949176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fr-FR" sz="600" dirty="0">
                <a:solidFill>
                  <a:srgbClr val="002060"/>
                </a:solidFill>
              </a:rPr>
              <a:t>Backbone pré-entrainé</a:t>
            </a:r>
          </a:p>
        </p:txBody>
      </p:sp>
      <p:cxnSp>
        <p:nvCxnSpPr>
          <p:cNvPr id="33" name="Connecteur droit avec flèche 32">
            <a:extLst>
              <a:ext uri="{FF2B5EF4-FFF2-40B4-BE49-F238E27FC236}">
                <a16:creationId xmlns:a16="http://schemas.microsoft.com/office/drawing/2014/main" id="{07DCD865-58E5-A8FB-A598-731E185459BE}"/>
              </a:ext>
            </a:extLst>
          </p:cNvPr>
          <p:cNvCxnSpPr>
            <a:cxnSpLocks/>
          </p:cNvCxnSpPr>
          <p:nvPr/>
        </p:nvCxnSpPr>
        <p:spPr>
          <a:xfrm flipV="1">
            <a:off x="1947106" y="886134"/>
            <a:ext cx="767335" cy="65946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E5CDD8E0-E138-F0FE-1586-B025DD5DDCAE}"/>
              </a:ext>
            </a:extLst>
          </p:cNvPr>
          <p:cNvCxnSpPr>
            <a:cxnSpLocks/>
          </p:cNvCxnSpPr>
          <p:nvPr/>
        </p:nvCxnSpPr>
        <p:spPr>
          <a:xfrm>
            <a:off x="1954113" y="1548492"/>
            <a:ext cx="731943" cy="271324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9ED4CB01-024C-4166-0DC0-80B1366A6799}"/>
              </a:ext>
            </a:extLst>
          </p:cNvPr>
          <p:cNvCxnSpPr>
            <a:cxnSpLocks/>
            <a:endCxn id="21" idx="3"/>
          </p:cNvCxnSpPr>
          <p:nvPr/>
        </p:nvCxnSpPr>
        <p:spPr>
          <a:xfrm>
            <a:off x="1954113" y="1548492"/>
            <a:ext cx="830032" cy="1362088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ZoneTexte 35">
            <a:extLst>
              <a:ext uri="{FF2B5EF4-FFF2-40B4-BE49-F238E27FC236}">
                <a16:creationId xmlns:a16="http://schemas.microsoft.com/office/drawing/2014/main" id="{3982E82D-1A02-78BC-34C2-6F5230A24902}"/>
              </a:ext>
            </a:extLst>
          </p:cNvPr>
          <p:cNvSpPr txBox="1"/>
          <p:nvPr/>
        </p:nvSpPr>
        <p:spPr>
          <a:xfrm>
            <a:off x="2595768" y="2223196"/>
            <a:ext cx="949176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fr-FR" sz="600" dirty="0">
                <a:solidFill>
                  <a:srgbClr val="002060"/>
                </a:solidFill>
              </a:rPr>
              <a:t>Backbone pré-entrainé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F1C47393-5FC0-900A-EF27-33BCF86E72A0}"/>
              </a:ext>
            </a:extLst>
          </p:cNvPr>
          <p:cNvSpPr txBox="1"/>
          <p:nvPr/>
        </p:nvSpPr>
        <p:spPr>
          <a:xfrm>
            <a:off x="3765760" y="2344241"/>
            <a:ext cx="868391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600" dirty="0">
                <a:solidFill>
                  <a:srgbClr val="002060"/>
                </a:solidFill>
              </a:rPr>
              <a:t>Dense(</a:t>
            </a:r>
            <a:r>
              <a:rPr lang="fr-FR" sz="600" dirty="0" err="1">
                <a:solidFill>
                  <a:srgbClr val="002060"/>
                </a:solidFill>
              </a:rPr>
              <a:t>softmax</a:t>
            </a:r>
            <a:r>
              <a:rPr lang="fr-FR" sz="600" dirty="0">
                <a:solidFill>
                  <a:srgbClr val="002060"/>
                </a:solidFill>
              </a:rPr>
              <a:t>, 20)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1119C770-2053-0663-DECE-4F84DB4146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966" y="1262273"/>
            <a:ext cx="409794" cy="557543"/>
          </a:xfrm>
          <a:prstGeom prst="rect">
            <a:avLst/>
          </a:prstGeom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904C8093-9C9F-4B34-FEA1-A9D86A45F3D1}"/>
              </a:ext>
            </a:extLst>
          </p:cNvPr>
          <p:cNvSpPr/>
          <p:nvPr/>
        </p:nvSpPr>
        <p:spPr>
          <a:xfrm>
            <a:off x="1391331" y="319232"/>
            <a:ext cx="3301452" cy="2917155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2A256871-0342-4774-A408-6EE6708C0506}"/>
              </a:ext>
            </a:extLst>
          </p:cNvPr>
          <p:cNvCxnSpPr>
            <a:cxnSpLocks/>
          </p:cNvCxnSpPr>
          <p:nvPr/>
        </p:nvCxnSpPr>
        <p:spPr>
          <a:xfrm>
            <a:off x="4169158" y="1928337"/>
            <a:ext cx="68507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Connecteur droit avec flèche 40">
            <a:extLst>
              <a:ext uri="{FF2B5EF4-FFF2-40B4-BE49-F238E27FC236}">
                <a16:creationId xmlns:a16="http://schemas.microsoft.com/office/drawing/2014/main" id="{69E2FE00-1F7B-AB16-2402-393AF5AA8045}"/>
              </a:ext>
            </a:extLst>
          </p:cNvPr>
          <p:cNvCxnSpPr>
            <a:cxnSpLocks/>
          </p:cNvCxnSpPr>
          <p:nvPr/>
        </p:nvCxnSpPr>
        <p:spPr>
          <a:xfrm>
            <a:off x="4077593" y="2838401"/>
            <a:ext cx="7766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1B786D8-38B4-657B-67DA-58EF25176520}"/>
              </a:ext>
            </a:extLst>
          </p:cNvPr>
          <p:cNvCxnSpPr>
            <a:cxnSpLocks/>
          </p:cNvCxnSpPr>
          <p:nvPr/>
        </p:nvCxnSpPr>
        <p:spPr>
          <a:xfrm>
            <a:off x="4092750" y="989258"/>
            <a:ext cx="776637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" name="Groupe 42">
            <a:extLst>
              <a:ext uri="{FF2B5EF4-FFF2-40B4-BE49-F238E27FC236}">
                <a16:creationId xmlns:a16="http://schemas.microsoft.com/office/drawing/2014/main" id="{31D58925-E6C6-CEB0-3AB3-D749B2982F55}"/>
              </a:ext>
            </a:extLst>
          </p:cNvPr>
          <p:cNvGrpSpPr/>
          <p:nvPr/>
        </p:nvGrpSpPr>
        <p:grpSpPr>
          <a:xfrm>
            <a:off x="4692054" y="184742"/>
            <a:ext cx="261610" cy="276999"/>
            <a:chOff x="5681149" y="908440"/>
            <a:chExt cx="261610" cy="276999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2ED9EF55-BA11-3E31-FA71-80B81A56D699}"/>
                </a:ext>
              </a:extLst>
            </p:cNvPr>
            <p:cNvSpPr/>
            <p:nvPr/>
          </p:nvSpPr>
          <p:spPr>
            <a:xfrm>
              <a:off x="5712152" y="940698"/>
              <a:ext cx="199604" cy="2124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451C19C6-1A58-49D0-AE96-D3C73529A303}"/>
                </a:ext>
              </a:extLst>
            </p:cNvPr>
            <p:cNvSpPr txBox="1"/>
            <p:nvPr/>
          </p:nvSpPr>
          <p:spPr>
            <a:xfrm>
              <a:off x="5681149" y="90844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</p:grpSp>
      <p:sp>
        <p:nvSpPr>
          <p:cNvPr id="46" name="Rectangle 45">
            <a:extLst>
              <a:ext uri="{FF2B5EF4-FFF2-40B4-BE49-F238E27FC236}">
                <a16:creationId xmlns:a16="http://schemas.microsoft.com/office/drawing/2014/main" id="{B8D68BC6-B905-081B-20BE-99D007AD013F}"/>
              </a:ext>
            </a:extLst>
          </p:cNvPr>
          <p:cNvSpPr/>
          <p:nvPr/>
        </p:nvSpPr>
        <p:spPr>
          <a:xfrm>
            <a:off x="5458648" y="250326"/>
            <a:ext cx="3293997" cy="304936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7" name="Cube 46">
            <a:extLst>
              <a:ext uri="{FF2B5EF4-FFF2-40B4-BE49-F238E27FC236}">
                <a16:creationId xmlns:a16="http://schemas.microsoft.com/office/drawing/2014/main" id="{3CBF4AA6-3911-2043-A916-AB359D042160}"/>
              </a:ext>
            </a:extLst>
          </p:cNvPr>
          <p:cNvSpPr/>
          <p:nvPr/>
        </p:nvSpPr>
        <p:spPr>
          <a:xfrm>
            <a:off x="6558722" y="1096469"/>
            <a:ext cx="328157" cy="532070"/>
          </a:xfrm>
          <a:prstGeom prst="cube">
            <a:avLst>
              <a:gd name="adj" fmla="val 76680"/>
            </a:avLst>
          </a:prstGeom>
          <a:solidFill>
            <a:srgbClr val="FEDE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48" name="Cube 47">
            <a:extLst>
              <a:ext uri="{FF2B5EF4-FFF2-40B4-BE49-F238E27FC236}">
                <a16:creationId xmlns:a16="http://schemas.microsoft.com/office/drawing/2014/main" id="{C460EDD5-27DB-E6A0-9999-A9CA2073484D}"/>
              </a:ext>
            </a:extLst>
          </p:cNvPr>
          <p:cNvSpPr/>
          <p:nvPr/>
        </p:nvSpPr>
        <p:spPr>
          <a:xfrm>
            <a:off x="7599091" y="2262411"/>
            <a:ext cx="436642" cy="517795"/>
          </a:xfrm>
          <a:prstGeom prst="cube">
            <a:avLst>
              <a:gd name="adj" fmla="val 58823"/>
            </a:avLst>
          </a:prstGeom>
          <a:solidFill>
            <a:srgbClr val="FC93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49" name="Cube 48">
            <a:extLst>
              <a:ext uri="{FF2B5EF4-FFF2-40B4-BE49-F238E27FC236}">
                <a16:creationId xmlns:a16="http://schemas.microsoft.com/office/drawing/2014/main" id="{F36766B8-0840-10AF-2613-5F8DFA2B3D5A}"/>
              </a:ext>
            </a:extLst>
          </p:cNvPr>
          <p:cNvSpPr/>
          <p:nvPr/>
        </p:nvSpPr>
        <p:spPr>
          <a:xfrm>
            <a:off x="7643250" y="1093407"/>
            <a:ext cx="436642" cy="517795"/>
          </a:xfrm>
          <a:prstGeom prst="cube">
            <a:avLst>
              <a:gd name="adj" fmla="val 5882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10C62775-C919-111F-0EE3-E3A7D5D66820}"/>
              </a:ext>
            </a:extLst>
          </p:cNvPr>
          <p:cNvSpPr txBox="1"/>
          <p:nvPr/>
        </p:nvSpPr>
        <p:spPr>
          <a:xfrm rot="18959786">
            <a:off x="7621410" y="1109320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02060"/>
                </a:solidFill>
              </a:rPr>
              <a:t>espèce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50B081A-D492-288D-C89A-D39F94BEC2EE}"/>
              </a:ext>
            </a:extLst>
          </p:cNvPr>
          <p:cNvSpPr txBox="1"/>
          <p:nvPr/>
        </p:nvSpPr>
        <p:spPr>
          <a:xfrm rot="18648193">
            <a:off x="7528721" y="2306130"/>
            <a:ext cx="5453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02060"/>
                </a:solidFill>
              </a:rPr>
              <a:t>maladie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71670DBC-FC00-DC22-F405-B009531DA067}"/>
              </a:ext>
            </a:extLst>
          </p:cNvPr>
          <p:cNvSpPr txBox="1"/>
          <p:nvPr/>
        </p:nvSpPr>
        <p:spPr>
          <a:xfrm>
            <a:off x="6440538" y="616792"/>
            <a:ext cx="949176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fr-FR" sz="600" dirty="0">
                <a:solidFill>
                  <a:srgbClr val="002060"/>
                </a:solidFill>
              </a:rPr>
              <a:t>Backbone pré-entrainé</a:t>
            </a:r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93744335-0DCF-A01C-A048-4618B7E3F8D2}"/>
              </a:ext>
            </a:extLst>
          </p:cNvPr>
          <p:cNvSpPr/>
          <p:nvPr/>
        </p:nvSpPr>
        <p:spPr>
          <a:xfrm>
            <a:off x="6573693" y="2331766"/>
            <a:ext cx="328157" cy="532070"/>
          </a:xfrm>
          <a:prstGeom prst="cube">
            <a:avLst>
              <a:gd name="adj" fmla="val 7668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F88CF2A2-B7EE-0E9B-7C8F-2AAEFF50EAED}"/>
              </a:ext>
            </a:extLst>
          </p:cNvPr>
          <p:cNvCxnSpPr>
            <a:cxnSpLocks/>
          </p:cNvCxnSpPr>
          <p:nvPr/>
        </p:nvCxnSpPr>
        <p:spPr>
          <a:xfrm>
            <a:off x="6779458" y="1395173"/>
            <a:ext cx="782885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ZoneTexte 55">
            <a:extLst>
              <a:ext uri="{FF2B5EF4-FFF2-40B4-BE49-F238E27FC236}">
                <a16:creationId xmlns:a16="http://schemas.microsoft.com/office/drawing/2014/main" id="{5F3BAD9E-3BCF-B007-08DA-61A384860B23}"/>
              </a:ext>
            </a:extLst>
          </p:cNvPr>
          <p:cNvSpPr txBox="1"/>
          <p:nvPr/>
        </p:nvSpPr>
        <p:spPr>
          <a:xfrm>
            <a:off x="6870997" y="1196214"/>
            <a:ext cx="8336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rgbClr val="002060"/>
                </a:solidFill>
              </a:rPr>
              <a:t>embedding1</a:t>
            </a:r>
          </a:p>
        </p:txBody>
      </p:sp>
      <p:cxnSp>
        <p:nvCxnSpPr>
          <p:cNvPr id="57" name="Connecteur droit avec flèche 56">
            <a:extLst>
              <a:ext uri="{FF2B5EF4-FFF2-40B4-BE49-F238E27FC236}">
                <a16:creationId xmlns:a16="http://schemas.microsoft.com/office/drawing/2014/main" id="{05E6CEB9-1E9A-D30F-8766-42DD6022DDCC}"/>
              </a:ext>
            </a:extLst>
          </p:cNvPr>
          <p:cNvCxnSpPr>
            <a:cxnSpLocks/>
          </p:cNvCxnSpPr>
          <p:nvPr/>
        </p:nvCxnSpPr>
        <p:spPr>
          <a:xfrm>
            <a:off x="6797707" y="2637269"/>
            <a:ext cx="770017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ZoneTexte 57">
            <a:extLst>
              <a:ext uri="{FF2B5EF4-FFF2-40B4-BE49-F238E27FC236}">
                <a16:creationId xmlns:a16="http://schemas.microsoft.com/office/drawing/2014/main" id="{CD4F631A-F81A-0A36-A365-BBF072D46C25}"/>
              </a:ext>
            </a:extLst>
          </p:cNvPr>
          <p:cNvSpPr txBox="1"/>
          <p:nvPr/>
        </p:nvSpPr>
        <p:spPr>
          <a:xfrm>
            <a:off x="6875196" y="2416724"/>
            <a:ext cx="7547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rgbClr val="002060"/>
                </a:solidFill>
              </a:rPr>
              <a:t>embedding2</a:t>
            </a:r>
          </a:p>
        </p:txBody>
      </p:sp>
      <p:sp>
        <p:nvSpPr>
          <p:cNvPr id="59" name="Cube 58">
            <a:extLst>
              <a:ext uri="{FF2B5EF4-FFF2-40B4-BE49-F238E27FC236}">
                <a16:creationId xmlns:a16="http://schemas.microsoft.com/office/drawing/2014/main" id="{B87C8588-64E7-65C6-2A00-207BCBEB407D}"/>
              </a:ext>
            </a:extLst>
          </p:cNvPr>
          <p:cNvSpPr/>
          <p:nvPr/>
        </p:nvSpPr>
        <p:spPr>
          <a:xfrm>
            <a:off x="6573692" y="2061563"/>
            <a:ext cx="328157" cy="532070"/>
          </a:xfrm>
          <a:prstGeom prst="cube">
            <a:avLst>
              <a:gd name="adj" fmla="val 7668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6E82D2E0-6AD6-81FD-DB34-66FADA6579AC}"/>
              </a:ext>
            </a:extLst>
          </p:cNvPr>
          <p:cNvSpPr/>
          <p:nvPr/>
        </p:nvSpPr>
        <p:spPr>
          <a:xfrm>
            <a:off x="6558809" y="827372"/>
            <a:ext cx="328157" cy="532070"/>
          </a:xfrm>
          <a:prstGeom prst="cube">
            <a:avLst>
              <a:gd name="adj" fmla="val 7668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9A35C419-62D4-4CA8-EA02-76B30ED40DFC}"/>
              </a:ext>
            </a:extLst>
          </p:cNvPr>
          <p:cNvSpPr txBox="1"/>
          <p:nvPr/>
        </p:nvSpPr>
        <p:spPr>
          <a:xfrm rot="18975872">
            <a:off x="6516163" y="1209430"/>
            <a:ext cx="5004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" dirty="0"/>
              <a:t>Fine-tune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A617E476-05A9-F98A-B033-3B63733587FC}"/>
              </a:ext>
            </a:extLst>
          </p:cNvPr>
          <p:cNvSpPr txBox="1"/>
          <p:nvPr/>
        </p:nvSpPr>
        <p:spPr>
          <a:xfrm rot="18975872">
            <a:off x="6536655" y="2417478"/>
            <a:ext cx="5004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" dirty="0"/>
              <a:t>Fine-tune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A2D7FD0B-B518-2FFB-F82B-F4353013BD71}"/>
              </a:ext>
            </a:extLst>
          </p:cNvPr>
          <p:cNvSpPr txBox="1"/>
          <p:nvPr/>
        </p:nvSpPr>
        <p:spPr>
          <a:xfrm>
            <a:off x="5402530" y="2995936"/>
            <a:ext cx="1308550" cy="21544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fr-FR" sz="800" dirty="0">
                <a:solidFill>
                  <a:srgbClr val="002060"/>
                </a:solidFill>
              </a:rPr>
              <a:t>2 runs indépendants</a:t>
            </a:r>
          </a:p>
        </p:txBody>
      </p:sp>
      <p:cxnSp>
        <p:nvCxnSpPr>
          <p:cNvPr id="64" name="Connecteur droit 63">
            <a:extLst>
              <a:ext uri="{FF2B5EF4-FFF2-40B4-BE49-F238E27FC236}">
                <a16:creationId xmlns:a16="http://schemas.microsoft.com/office/drawing/2014/main" id="{E9F59F9A-C381-34A5-A5B5-C8247DB7C077}"/>
              </a:ext>
            </a:extLst>
          </p:cNvPr>
          <p:cNvCxnSpPr/>
          <p:nvPr/>
        </p:nvCxnSpPr>
        <p:spPr>
          <a:xfrm>
            <a:off x="6435860" y="1780578"/>
            <a:ext cx="2067673" cy="0"/>
          </a:xfrm>
          <a:prstGeom prst="line">
            <a:avLst/>
          </a:prstGeom>
          <a:ln w="3175"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ZoneTexte 64">
            <a:extLst>
              <a:ext uri="{FF2B5EF4-FFF2-40B4-BE49-F238E27FC236}">
                <a16:creationId xmlns:a16="http://schemas.microsoft.com/office/drawing/2014/main" id="{E2ECA909-1D00-59FE-D87E-1187F4EEDF22}"/>
              </a:ext>
            </a:extLst>
          </p:cNvPr>
          <p:cNvSpPr txBox="1"/>
          <p:nvPr/>
        </p:nvSpPr>
        <p:spPr>
          <a:xfrm>
            <a:off x="7597530" y="866438"/>
            <a:ext cx="854869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600" dirty="0">
                <a:solidFill>
                  <a:srgbClr val="002060"/>
                </a:solidFill>
              </a:rPr>
              <a:t>Dense(</a:t>
            </a:r>
            <a:r>
              <a:rPr lang="fr-FR" sz="600" dirty="0" err="1">
                <a:solidFill>
                  <a:srgbClr val="002060"/>
                </a:solidFill>
              </a:rPr>
              <a:t>softmax</a:t>
            </a:r>
            <a:r>
              <a:rPr lang="fr-FR" sz="600" dirty="0">
                <a:solidFill>
                  <a:srgbClr val="002060"/>
                </a:solidFill>
              </a:rPr>
              <a:t>, 14)</a:t>
            </a:r>
          </a:p>
        </p:txBody>
      </p:sp>
      <p:cxnSp>
        <p:nvCxnSpPr>
          <p:cNvPr id="66" name="Connecteur droit avec flèche 65">
            <a:extLst>
              <a:ext uri="{FF2B5EF4-FFF2-40B4-BE49-F238E27FC236}">
                <a16:creationId xmlns:a16="http://schemas.microsoft.com/office/drawing/2014/main" id="{E19359BC-F481-7B51-3729-7EF19AC0B7BE}"/>
              </a:ext>
            </a:extLst>
          </p:cNvPr>
          <p:cNvCxnSpPr>
            <a:cxnSpLocks/>
          </p:cNvCxnSpPr>
          <p:nvPr/>
        </p:nvCxnSpPr>
        <p:spPr>
          <a:xfrm flipV="1">
            <a:off x="6022353" y="1260447"/>
            <a:ext cx="472250" cy="419769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 droit avec flèche 66">
            <a:extLst>
              <a:ext uri="{FF2B5EF4-FFF2-40B4-BE49-F238E27FC236}">
                <a16:creationId xmlns:a16="http://schemas.microsoft.com/office/drawing/2014/main" id="{00507CA1-9600-0AF1-7FF8-80D7BEF2CCF7}"/>
              </a:ext>
            </a:extLst>
          </p:cNvPr>
          <p:cNvCxnSpPr>
            <a:cxnSpLocks/>
            <a:endCxn id="59" idx="2"/>
          </p:cNvCxnSpPr>
          <p:nvPr/>
        </p:nvCxnSpPr>
        <p:spPr>
          <a:xfrm>
            <a:off x="6022353" y="1680216"/>
            <a:ext cx="551339" cy="77319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ZoneTexte 67">
            <a:extLst>
              <a:ext uri="{FF2B5EF4-FFF2-40B4-BE49-F238E27FC236}">
                <a16:creationId xmlns:a16="http://schemas.microsoft.com/office/drawing/2014/main" id="{7E852FC2-6E55-B1FB-E2EA-E44F2E1C7FBE}"/>
              </a:ext>
            </a:extLst>
          </p:cNvPr>
          <p:cNvSpPr txBox="1"/>
          <p:nvPr/>
        </p:nvSpPr>
        <p:spPr>
          <a:xfrm>
            <a:off x="6440538" y="1888836"/>
            <a:ext cx="949176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fr-FR" sz="600" dirty="0">
                <a:solidFill>
                  <a:srgbClr val="002060"/>
                </a:solidFill>
              </a:rPr>
              <a:t>Backbone pré-entrainé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77CF8EF6-3448-CBF8-4761-7BE9E9428954}"/>
              </a:ext>
            </a:extLst>
          </p:cNvPr>
          <p:cNvSpPr txBox="1"/>
          <p:nvPr/>
        </p:nvSpPr>
        <p:spPr>
          <a:xfrm>
            <a:off x="7577143" y="2026665"/>
            <a:ext cx="977045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600" dirty="0">
                <a:solidFill>
                  <a:srgbClr val="002060"/>
                </a:solidFill>
              </a:rPr>
              <a:t>Dense(</a:t>
            </a:r>
            <a:r>
              <a:rPr lang="fr-FR" sz="600" dirty="0" err="1">
                <a:solidFill>
                  <a:srgbClr val="002060"/>
                </a:solidFill>
              </a:rPr>
              <a:t>softmax</a:t>
            </a:r>
            <a:r>
              <a:rPr lang="fr-FR" sz="600" dirty="0">
                <a:solidFill>
                  <a:srgbClr val="002060"/>
                </a:solidFill>
              </a:rPr>
              <a:t>, 21)*</a:t>
            </a:r>
          </a:p>
        </p:txBody>
      </p:sp>
      <p:sp>
        <p:nvSpPr>
          <p:cNvPr id="70" name="ZoneTexte 69">
            <a:extLst>
              <a:ext uri="{FF2B5EF4-FFF2-40B4-BE49-F238E27FC236}">
                <a16:creationId xmlns:a16="http://schemas.microsoft.com/office/drawing/2014/main" id="{2534B357-C079-DDD7-999B-20AA1704E9E9}"/>
              </a:ext>
            </a:extLst>
          </p:cNvPr>
          <p:cNvSpPr txBox="1"/>
          <p:nvPr/>
        </p:nvSpPr>
        <p:spPr>
          <a:xfrm>
            <a:off x="6882179" y="2971286"/>
            <a:ext cx="18704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002060"/>
                </a:solidFill>
              </a:rPr>
              <a:t>* : 20 maladies + 1 </a:t>
            </a:r>
            <a:r>
              <a:rPr lang="en-US" sz="800" i="1" dirty="0" err="1">
                <a:solidFill>
                  <a:srgbClr val="002060"/>
                </a:solidFill>
              </a:rPr>
              <a:t>classe</a:t>
            </a:r>
            <a:r>
              <a:rPr lang="en-US" sz="800" i="1" dirty="0">
                <a:solidFill>
                  <a:srgbClr val="002060"/>
                </a:solidFill>
              </a:rPr>
              <a:t> "healthy"</a:t>
            </a:r>
            <a:endParaRPr lang="fr-FR" sz="800" i="1" dirty="0">
              <a:solidFill>
                <a:srgbClr val="002060"/>
              </a:solidFill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92C0A95A-F7D5-11F1-754A-CDA5CA10ACF2}"/>
              </a:ext>
            </a:extLst>
          </p:cNvPr>
          <p:cNvSpPr txBox="1"/>
          <p:nvPr/>
        </p:nvSpPr>
        <p:spPr>
          <a:xfrm rot="18758227">
            <a:off x="7482990" y="2416572"/>
            <a:ext cx="79102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700" dirty="0">
                <a:solidFill>
                  <a:srgbClr val="002060"/>
                </a:solidFill>
              </a:rPr>
              <a:t>(</a:t>
            </a:r>
            <a:r>
              <a:rPr lang="fr-FR" sz="700" dirty="0" err="1">
                <a:solidFill>
                  <a:srgbClr val="002060"/>
                </a:solidFill>
              </a:rPr>
              <a:t>healthy</a:t>
            </a:r>
            <a:r>
              <a:rPr lang="fr-FR" sz="700" dirty="0">
                <a:solidFill>
                  <a:srgbClr val="002060"/>
                </a:solidFill>
              </a:rPr>
              <a:t> inclus)</a:t>
            </a:r>
          </a:p>
        </p:txBody>
      </p: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0D447C83-B009-6AFA-BECA-C396D142B3D7}"/>
              </a:ext>
            </a:extLst>
          </p:cNvPr>
          <p:cNvCxnSpPr>
            <a:cxnSpLocks/>
          </p:cNvCxnSpPr>
          <p:nvPr/>
        </p:nvCxnSpPr>
        <p:spPr>
          <a:xfrm>
            <a:off x="8011919" y="1308987"/>
            <a:ext cx="66271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droit avec flèche 72">
            <a:extLst>
              <a:ext uri="{FF2B5EF4-FFF2-40B4-BE49-F238E27FC236}">
                <a16:creationId xmlns:a16="http://schemas.microsoft.com/office/drawing/2014/main" id="{AC0CBBF6-0D1C-5E7B-8996-FFBF23859531}"/>
              </a:ext>
            </a:extLst>
          </p:cNvPr>
          <p:cNvCxnSpPr>
            <a:cxnSpLocks/>
          </p:cNvCxnSpPr>
          <p:nvPr/>
        </p:nvCxnSpPr>
        <p:spPr>
          <a:xfrm>
            <a:off x="7964449" y="2524446"/>
            <a:ext cx="69216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4" name="Rectangle 73">
            <a:extLst>
              <a:ext uri="{FF2B5EF4-FFF2-40B4-BE49-F238E27FC236}">
                <a16:creationId xmlns:a16="http://schemas.microsoft.com/office/drawing/2014/main" id="{106F1E6B-DB19-B68D-AE77-C944FFB865A8}"/>
              </a:ext>
            </a:extLst>
          </p:cNvPr>
          <p:cNvSpPr/>
          <p:nvPr/>
        </p:nvSpPr>
        <p:spPr>
          <a:xfrm>
            <a:off x="5499962" y="597870"/>
            <a:ext cx="3003571" cy="2623816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75" name="Image 74">
            <a:extLst>
              <a:ext uri="{FF2B5EF4-FFF2-40B4-BE49-F238E27FC236}">
                <a16:creationId xmlns:a16="http://schemas.microsoft.com/office/drawing/2014/main" id="{D085E0B2-4CB8-458E-8CC9-F0B0AB2E8B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684" y="1410639"/>
            <a:ext cx="409794" cy="557543"/>
          </a:xfrm>
          <a:prstGeom prst="rect">
            <a:avLst/>
          </a:prstGeom>
        </p:spPr>
      </p:pic>
      <p:grpSp>
        <p:nvGrpSpPr>
          <p:cNvPr id="76" name="Groupe 75">
            <a:extLst>
              <a:ext uri="{FF2B5EF4-FFF2-40B4-BE49-F238E27FC236}">
                <a16:creationId xmlns:a16="http://schemas.microsoft.com/office/drawing/2014/main" id="{B99B37B2-7797-DF35-7824-7470B25EF1FF}"/>
              </a:ext>
            </a:extLst>
          </p:cNvPr>
          <p:cNvGrpSpPr/>
          <p:nvPr/>
        </p:nvGrpSpPr>
        <p:grpSpPr>
          <a:xfrm>
            <a:off x="8519871" y="239602"/>
            <a:ext cx="261610" cy="276999"/>
            <a:chOff x="5681149" y="908440"/>
            <a:chExt cx="261610" cy="276999"/>
          </a:xfrm>
        </p:grpSpPr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9A09997F-7767-7B58-79AA-CAF0A4480CEB}"/>
                </a:ext>
              </a:extLst>
            </p:cNvPr>
            <p:cNvSpPr/>
            <p:nvPr/>
          </p:nvSpPr>
          <p:spPr>
            <a:xfrm>
              <a:off x="5712152" y="940698"/>
              <a:ext cx="199604" cy="2124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34CC86B7-172B-EF40-4E68-6A1A1CCA4A01}"/>
                </a:ext>
              </a:extLst>
            </p:cNvPr>
            <p:cNvSpPr txBox="1"/>
            <p:nvPr/>
          </p:nvSpPr>
          <p:spPr>
            <a:xfrm>
              <a:off x="5681149" y="90844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</p:grpSp>
      <p:sp>
        <p:nvSpPr>
          <p:cNvPr id="79" name="Cube 78">
            <a:extLst>
              <a:ext uri="{FF2B5EF4-FFF2-40B4-BE49-F238E27FC236}">
                <a16:creationId xmlns:a16="http://schemas.microsoft.com/office/drawing/2014/main" id="{689CE111-E53B-ED68-4FAE-896BC2B28552}"/>
              </a:ext>
            </a:extLst>
          </p:cNvPr>
          <p:cNvSpPr/>
          <p:nvPr/>
        </p:nvSpPr>
        <p:spPr>
          <a:xfrm>
            <a:off x="3384775" y="4847710"/>
            <a:ext cx="436642" cy="517795"/>
          </a:xfrm>
          <a:prstGeom prst="cube">
            <a:avLst>
              <a:gd name="adj" fmla="val 5882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80" name="Cube 79">
            <a:extLst>
              <a:ext uri="{FF2B5EF4-FFF2-40B4-BE49-F238E27FC236}">
                <a16:creationId xmlns:a16="http://schemas.microsoft.com/office/drawing/2014/main" id="{6C89D6ED-46EB-7C6F-E310-0F0315E2F0E5}"/>
              </a:ext>
            </a:extLst>
          </p:cNvPr>
          <p:cNvSpPr/>
          <p:nvPr/>
        </p:nvSpPr>
        <p:spPr>
          <a:xfrm>
            <a:off x="2359377" y="4917065"/>
            <a:ext cx="328157" cy="532070"/>
          </a:xfrm>
          <a:prstGeom prst="cube">
            <a:avLst>
              <a:gd name="adj" fmla="val 7668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cxnSp>
        <p:nvCxnSpPr>
          <p:cNvPr id="81" name="Connecteur droit avec flèche 80">
            <a:extLst>
              <a:ext uri="{FF2B5EF4-FFF2-40B4-BE49-F238E27FC236}">
                <a16:creationId xmlns:a16="http://schemas.microsoft.com/office/drawing/2014/main" id="{7D7AE90D-A0A8-9691-57B3-3EEEDBC6386A}"/>
              </a:ext>
            </a:extLst>
          </p:cNvPr>
          <p:cNvCxnSpPr>
            <a:cxnSpLocks/>
          </p:cNvCxnSpPr>
          <p:nvPr/>
        </p:nvCxnSpPr>
        <p:spPr>
          <a:xfrm>
            <a:off x="2583391" y="5222568"/>
            <a:ext cx="770017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2" name="ZoneTexte 81">
            <a:extLst>
              <a:ext uri="{FF2B5EF4-FFF2-40B4-BE49-F238E27FC236}">
                <a16:creationId xmlns:a16="http://schemas.microsoft.com/office/drawing/2014/main" id="{4B29BBD5-D920-EDF9-31A7-B7FE56708F24}"/>
              </a:ext>
            </a:extLst>
          </p:cNvPr>
          <p:cNvSpPr txBox="1"/>
          <p:nvPr/>
        </p:nvSpPr>
        <p:spPr>
          <a:xfrm>
            <a:off x="2660880" y="5002023"/>
            <a:ext cx="7547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dirty="0" err="1">
                <a:solidFill>
                  <a:srgbClr val="002060"/>
                </a:solidFill>
              </a:rPr>
              <a:t>embedding</a:t>
            </a:r>
            <a:endParaRPr lang="fr-FR" sz="800" dirty="0">
              <a:solidFill>
                <a:srgbClr val="002060"/>
              </a:solidFill>
            </a:endParaRPr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F261F18D-6CE9-162B-4462-D59AD5D946BA}"/>
              </a:ext>
            </a:extLst>
          </p:cNvPr>
          <p:cNvSpPr/>
          <p:nvPr/>
        </p:nvSpPr>
        <p:spPr>
          <a:xfrm>
            <a:off x="2359376" y="4646862"/>
            <a:ext cx="328157" cy="532070"/>
          </a:xfrm>
          <a:prstGeom prst="cube">
            <a:avLst>
              <a:gd name="adj" fmla="val 7668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BEFB78DB-C55B-D97B-5A08-51D26CFB822A}"/>
              </a:ext>
            </a:extLst>
          </p:cNvPr>
          <p:cNvSpPr txBox="1"/>
          <p:nvPr/>
        </p:nvSpPr>
        <p:spPr>
          <a:xfrm rot="18975872">
            <a:off x="2322339" y="5002777"/>
            <a:ext cx="5004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" dirty="0"/>
              <a:t>Fine-tune</a:t>
            </a:r>
          </a:p>
        </p:txBody>
      </p: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1A36C1A4-7906-6ACA-B78E-4A5754FB4DA4}"/>
              </a:ext>
            </a:extLst>
          </p:cNvPr>
          <p:cNvCxnSpPr>
            <a:cxnSpLocks/>
            <a:endCxn id="83" idx="2"/>
          </p:cNvCxnSpPr>
          <p:nvPr/>
        </p:nvCxnSpPr>
        <p:spPr>
          <a:xfrm>
            <a:off x="1879209" y="5038712"/>
            <a:ext cx="480167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" name="ZoneTexte 85">
            <a:extLst>
              <a:ext uri="{FF2B5EF4-FFF2-40B4-BE49-F238E27FC236}">
                <a16:creationId xmlns:a16="http://schemas.microsoft.com/office/drawing/2014/main" id="{CC2B91B6-DC7F-D915-3DCF-3E416F103E33}"/>
              </a:ext>
            </a:extLst>
          </p:cNvPr>
          <p:cNvSpPr txBox="1"/>
          <p:nvPr/>
        </p:nvSpPr>
        <p:spPr>
          <a:xfrm>
            <a:off x="2197703" y="4333366"/>
            <a:ext cx="949176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fr-FR" sz="600" dirty="0">
                <a:solidFill>
                  <a:srgbClr val="002060"/>
                </a:solidFill>
              </a:rPr>
              <a:t>Backbone pré-entrainé</a:t>
            </a:r>
          </a:p>
        </p:txBody>
      </p:sp>
      <p:sp>
        <p:nvSpPr>
          <p:cNvPr id="87" name="ZoneTexte 86">
            <a:extLst>
              <a:ext uri="{FF2B5EF4-FFF2-40B4-BE49-F238E27FC236}">
                <a16:creationId xmlns:a16="http://schemas.microsoft.com/office/drawing/2014/main" id="{BB18739C-7F51-5B0F-94CD-1EE1A8253942}"/>
              </a:ext>
            </a:extLst>
          </p:cNvPr>
          <p:cNvSpPr txBox="1"/>
          <p:nvPr/>
        </p:nvSpPr>
        <p:spPr>
          <a:xfrm>
            <a:off x="3362827" y="4611964"/>
            <a:ext cx="977045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600" dirty="0">
                <a:solidFill>
                  <a:srgbClr val="002060"/>
                </a:solidFill>
              </a:rPr>
              <a:t>1 Dense(</a:t>
            </a:r>
            <a:r>
              <a:rPr lang="fr-FR" sz="600" dirty="0" err="1">
                <a:solidFill>
                  <a:srgbClr val="002060"/>
                </a:solidFill>
              </a:rPr>
              <a:t>softmax</a:t>
            </a:r>
            <a:r>
              <a:rPr lang="fr-FR" sz="600" dirty="0">
                <a:solidFill>
                  <a:srgbClr val="002060"/>
                </a:solidFill>
              </a:rPr>
              <a:t>, 35)*</a:t>
            </a:r>
          </a:p>
        </p:txBody>
      </p:sp>
      <p:sp>
        <p:nvSpPr>
          <p:cNvPr id="88" name="ZoneTexte 87">
            <a:extLst>
              <a:ext uri="{FF2B5EF4-FFF2-40B4-BE49-F238E27FC236}">
                <a16:creationId xmlns:a16="http://schemas.microsoft.com/office/drawing/2014/main" id="{D4AAC8A6-C2A2-898F-2258-FE92AD967931}"/>
              </a:ext>
            </a:extLst>
          </p:cNvPr>
          <p:cNvSpPr txBox="1"/>
          <p:nvPr/>
        </p:nvSpPr>
        <p:spPr>
          <a:xfrm>
            <a:off x="1896758" y="5474366"/>
            <a:ext cx="2710091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002060"/>
                </a:solidFill>
              </a:rPr>
              <a:t>* : classes :14 </a:t>
            </a:r>
            <a:r>
              <a:rPr lang="en-US" sz="800" i="1" dirty="0" err="1">
                <a:solidFill>
                  <a:srgbClr val="002060"/>
                </a:solidFill>
              </a:rPr>
              <a:t>espèces</a:t>
            </a:r>
            <a:r>
              <a:rPr lang="en-US" sz="800" i="1" dirty="0">
                <a:solidFill>
                  <a:srgbClr val="002060"/>
                </a:solidFill>
              </a:rPr>
              <a:t> + 1 healthy + 20 maladies</a:t>
            </a:r>
            <a:endParaRPr lang="fr-FR" sz="800" i="1" dirty="0">
              <a:solidFill>
                <a:srgbClr val="002060"/>
              </a:solidFill>
            </a:endParaRP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29706E32-889C-2D04-DB98-B3CD216C15F1}"/>
              </a:ext>
            </a:extLst>
          </p:cNvPr>
          <p:cNvSpPr/>
          <p:nvPr/>
        </p:nvSpPr>
        <p:spPr>
          <a:xfrm>
            <a:off x="1328456" y="4178218"/>
            <a:ext cx="2957679" cy="1575697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0" name="Image 89">
            <a:extLst>
              <a:ext uri="{FF2B5EF4-FFF2-40B4-BE49-F238E27FC236}">
                <a16:creationId xmlns:a16="http://schemas.microsoft.com/office/drawing/2014/main" id="{C17FA985-DCEC-2F41-AF2E-2F85DF20E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623" y="4751254"/>
            <a:ext cx="409794" cy="557543"/>
          </a:xfrm>
          <a:prstGeom prst="rect">
            <a:avLst/>
          </a:prstGeom>
        </p:spPr>
      </p:pic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D33A3773-DB0D-71B3-2A73-6B7084EEBC53}"/>
              </a:ext>
            </a:extLst>
          </p:cNvPr>
          <p:cNvCxnSpPr>
            <a:cxnSpLocks/>
          </p:cNvCxnSpPr>
          <p:nvPr/>
        </p:nvCxnSpPr>
        <p:spPr>
          <a:xfrm>
            <a:off x="3704480" y="5126671"/>
            <a:ext cx="92295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id="{7FD171A6-E7BB-A12D-0F5C-5A538258EF9F}"/>
              </a:ext>
            </a:extLst>
          </p:cNvPr>
          <p:cNvSpPr txBox="1"/>
          <p:nvPr/>
        </p:nvSpPr>
        <p:spPr>
          <a:xfrm>
            <a:off x="4215896" y="4768541"/>
            <a:ext cx="756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" dirty="0" err="1">
                <a:solidFill>
                  <a:srgbClr val="002060"/>
                </a:solidFill>
              </a:rPr>
              <a:t>Espèce_Santé</a:t>
            </a:r>
            <a:r>
              <a:rPr lang="fr-FR" sz="600" dirty="0">
                <a:solidFill>
                  <a:srgbClr val="002060"/>
                </a:solidFill>
              </a:rPr>
              <a:t> ou</a:t>
            </a:r>
          </a:p>
          <a:p>
            <a:r>
              <a:rPr lang="fr-FR" sz="600" dirty="0" err="1">
                <a:solidFill>
                  <a:srgbClr val="002060"/>
                </a:solidFill>
              </a:rPr>
              <a:t>Espèce_Maladie</a:t>
            </a:r>
            <a:endParaRPr lang="fr-FR" sz="600" dirty="0">
              <a:solidFill>
                <a:srgbClr val="002060"/>
              </a:solidFill>
            </a:endParaRPr>
          </a:p>
        </p:txBody>
      </p: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64D9154E-1C81-6CF8-CD3E-EEE5B8313726}"/>
              </a:ext>
            </a:extLst>
          </p:cNvPr>
          <p:cNvGrpSpPr/>
          <p:nvPr/>
        </p:nvGrpSpPr>
        <p:grpSpPr>
          <a:xfrm>
            <a:off x="4738582" y="3922994"/>
            <a:ext cx="261610" cy="276999"/>
            <a:chOff x="5681149" y="908440"/>
            <a:chExt cx="261610" cy="276999"/>
          </a:xfrm>
        </p:grpSpPr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46A1B4B8-4977-9501-BC1C-F3C4A1495E95}"/>
                </a:ext>
              </a:extLst>
            </p:cNvPr>
            <p:cNvSpPr/>
            <p:nvPr/>
          </p:nvSpPr>
          <p:spPr>
            <a:xfrm>
              <a:off x="5712152" y="940698"/>
              <a:ext cx="199604" cy="2124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ZoneTexte 95">
              <a:extLst>
                <a:ext uri="{FF2B5EF4-FFF2-40B4-BE49-F238E27FC236}">
                  <a16:creationId xmlns:a16="http://schemas.microsoft.com/office/drawing/2014/main" id="{E030C1DE-46A6-D2B2-6C3C-610D71F15A21}"/>
                </a:ext>
              </a:extLst>
            </p:cNvPr>
            <p:cNvSpPr txBox="1"/>
            <p:nvPr/>
          </p:nvSpPr>
          <p:spPr>
            <a:xfrm>
              <a:off x="5681149" y="90844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51EFD4CB-80BF-555D-B1FC-D81FD964CE1D}"/>
              </a:ext>
            </a:extLst>
          </p:cNvPr>
          <p:cNvSpPr/>
          <p:nvPr/>
        </p:nvSpPr>
        <p:spPr>
          <a:xfrm>
            <a:off x="5325147" y="3819272"/>
            <a:ext cx="4822317" cy="266499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7" name="Cube 126">
            <a:extLst>
              <a:ext uri="{FF2B5EF4-FFF2-40B4-BE49-F238E27FC236}">
                <a16:creationId xmlns:a16="http://schemas.microsoft.com/office/drawing/2014/main" id="{3D684DB4-1877-92E3-962D-B007FFE8FB63}"/>
              </a:ext>
            </a:extLst>
          </p:cNvPr>
          <p:cNvSpPr/>
          <p:nvPr/>
        </p:nvSpPr>
        <p:spPr>
          <a:xfrm>
            <a:off x="6360408" y="4411853"/>
            <a:ext cx="328157" cy="532070"/>
          </a:xfrm>
          <a:prstGeom prst="cube">
            <a:avLst>
              <a:gd name="adj" fmla="val 76680"/>
            </a:avLst>
          </a:prstGeom>
          <a:solidFill>
            <a:srgbClr val="FEDE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128" name="Cube 127">
            <a:extLst>
              <a:ext uri="{FF2B5EF4-FFF2-40B4-BE49-F238E27FC236}">
                <a16:creationId xmlns:a16="http://schemas.microsoft.com/office/drawing/2014/main" id="{4EE264C2-FAF1-F51F-B319-B0857210251F}"/>
              </a:ext>
            </a:extLst>
          </p:cNvPr>
          <p:cNvSpPr/>
          <p:nvPr/>
        </p:nvSpPr>
        <p:spPr>
          <a:xfrm>
            <a:off x="8373730" y="5577795"/>
            <a:ext cx="436642" cy="517795"/>
          </a:xfrm>
          <a:prstGeom prst="cube">
            <a:avLst>
              <a:gd name="adj" fmla="val 58823"/>
            </a:avLst>
          </a:prstGeom>
          <a:solidFill>
            <a:srgbClr val="FC93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129" name="Cube 128">
            <a:extLst>
              <a:ext uri="{FF2B5EF4-FFF2-40B4-BE49-F238E27FC236}">
                <a16:creationId xmlns:a16="http://schemas.microsoft.com/office/drawing/2014/main" id="{8C86EFC7-A1FA-C30F-A79A-C096D41011FD}"/>
              </a:ext>
            </a:extLst>
          </p:cNvPr>
          <p:cNvSpPr/>
          <p:nvPr/>
        </p:nvSpPr>
        <p:spPr>
          <a:xfrm>
            <a:off x="7444936" y="4408791"/>
            <a:ext cx="436642" cy="517795"/>
          </a:xfrm>
          <a:prstGeom prst="cube">
            <a:avLst>
              <a:gd name="adj" fmla="val 5882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130" name="ZoneTexte 129">
            <a:extLst>
              <a:ext uri="{FF2B5EF4-FFF2-40B4-BE49-F238E27FC236}">
                <a16:creationId xmlns:a16="http://schemas.microsoft.com/office/drawing/2014/main" id="{D4578A2A-8ACC-C871-F894-398E7ACE92F7}"/>
              </a:ext>
            </a:extLst>
          </p:cNvPr>
          <p:cNvSpPr txBox="1"/>
          <p:nvPr/>
        </p:nvSpPr>
        <p:spPr>
          <a:xfrm rot="18959786">
            <a:off x="7423096" y="4424704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02060"/>
                </a:solidFill>
              </a:rPr>
              <a:t>espèce</a:t>
            </a:r>
          </a:p>
        </p:txBody>
      </p:sp>
      <p:sp>
        <p:nvSpPr>
          <p:cNvPr id="131" name="ZoneTexte 130">
            <a:extLst>
              <a:ext uri="{FF2B5EF4-FFF2-40B4-BE49-F238E27FC236}">
                <a16:creationId xmlns:a16="http://schemas.microsoft.com/office/drawing/2014/main" id="{BDEE61D5-0B93-5218-5EC7-7A0BA0F26F82}"/>
              </a:ext>
            </a:extLst>
          </p:cNvPr>
          <p:cNvSpPr txBox="1"/>
          <p:nvPr/>
        </p:nvSpPr>
        <p:spPr>
          <a:xfrm rot="18648193">
            <a:off x="8303360" y="5621514"/>
            <a:ext cx="5453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rgbClr val="002060"/>
                </a:solidFill>
              </a:rPr>
              <a:t>maladie</a:t>
            </a:r>
          </a:p>
        </p:txBody>
      </p:sp>
      <p:sp>
        <p:nvSpPr>
          <p:cNvPr id="132" name="ZoneTexte 131">
            <a:extLst>
              <a:ext uri="{FF2B5EF4-FFF2-40B4-BE49-F238E27FC236}">
                <a16:creationId xmlns:a16="http://schemas.microsoft.com/office/drawing/2014/main" id="{56BD4CD8-5D45-2392-B680-6A0E2E2869D9}"/>
              </a:ext>
            </a:extLst>
          </p:cNvPr>
          <p:cNvSpPr txBox="1"/>
          <p:nvPr/>
        </p:nvSpPr>
        <p:spPr>
          <a:xfrm>
            <a:off x="6242224" y="3932176"/>
            <a:ext cx="949176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fr-FR" sz="600" dirty="0">
                <a:solidFill>
                  <a:srgbClr val="002060"/>
                </a:solidFill>
              </a:rPr>
              <a:t>Backbone pré-entrainé</a:t>
            </a:r>
          </a:p>
        </p:txBody>
      </p:sp>
      <p:sp>
        <p:nvSpPr>
          <p:cNvPr id="133" name="Cube 132">
            <a:extLst>
              <a:ext uri="{FF2B5EF4-FFF2-40B4-BE49-F238E27FC236}">
                <a16:creationId xmlns:a16="http://schemas.microsoft.com/office/drawing/2014/main" id="{825D6C6A-C3DD-EC04-C2DC-FE3DC0052B7B}"/>
              </a:ext>
            </a:extLst>
          </p:cNvPr>
          <p:cNvSpPr/>
          <p:nvPr/>
        </p:nvSpPr>
        <p:spPr>
          <a:xfrm>
            <a:off x="7348332" y="5647150"/>
            <a:ext cx="328157" cy="532070"/>
          </a:xfrm>
          <a:prstGeom prst="cube">
            <a:avLst>
              <a:gd name="adj" fmla="val 76680"/>
            </a:avLst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cxnSp>
        <p:nvCxnSpPr>
          <p:cNvPr id="134" name="Connecteur droit avec flèche 133">
            <a:extLst>
              <a:ext uri="{FF2B5EF4-FFF2-40B4-BE49-F238E27FC236}">
                <a16:creationId xmlns:a16="http://schemas.microsoft.com/office/drawing/2014/main" id="{F88EAC65-D69A-CE63-4256-91F3531CC3B5}"/>
              </a:ext>
            </a:extLst>
          </p:cNvPr>
          <p:cNvCxnSpPr>
            <a:cxnSpLocks/>
          </p:cNvCxnSpPr>
          <p:nvPr/>
        </p:nvCxnSpPr>
        <p:spPr>
          <a:xfrm>
            <a:off x="6581144" y="4710557"/>
            <a:ext cx="782885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5" name="ZoneTexte 134">
            <a:extLst>
              <a:ext uri="{FF2B5EF4-FFF2-40B4-BE49-F238E27FC236}">
                <a16:creationId xmlns:a16="http://schemas.microsoft.com/office/drawing/2014/main" id="{6A5D3CC9-75F9-80EE-AAC4-25699F06157A}"/>
              </a:ext>
            </a:extLst>
          </p:cNvPr>
          <p:cNvSpPr txBox="1"/>
          <p:nvPr/>
        </p:nvSpPr>
        <p:spPr>
          <a:xfrm>
            <a:off x="6672683" y="4511598"/>
            <a:ext cx="83362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rgbClr val="002060"/>
                </a:solidFill>
              </a:rPr>
              <a:t>embedding1</a:t>
            </a:r>
          </a:p>
        </p:txBody>
      </p:sp>
      <p:cxnSp>
        <p:nvCxnSpPr>
          <p:cNvPr id="136" name="Connecteur droit avec flèche 135">
            <a:extLst>
              <a:ext uri="{FF2B5EF4-FFF2-40B4-BE49-F238E27FC236}">
                <a16:creationId xmlns:a16="http://schemas.microsoft.com/office/drawing/2014/main" id="{DEF1AB45-6A7F-7835-6C7F-D93DE5297386}"/>
              </a:ext>
            </a:extLst>
          </p:cNvPr>
          <p:cNvCxnSpPr>
            <a:cxnSpLocks/>
          </p:cNvCxnSpPr>
          <p:nvPr/>
        </p:nvCxnSpPr>
        <p:spPr>
          <a:xfrm>
            <a:off x="7572346" y="5952653"/>
            <a:ext cx="770017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ZoneTexte 136">
            <a:extLst>
              <a:ext uri="{FF2B5EF4-FFF2-40B4-BE49-F238E27FC236}">
                <a16:creationId xmlns:a16="http://schemas.microsoft.com/office/drawing/2014/main" id="{8498822F-7B15-1C86-3F9A-B6712430B82F}"/>
              </a:ext>
            </a:extLst>
          </p:cNvPr>
          <p:cNvSpPr txBox="1"/>
          <p:nvPr/>
        </p:nvSpPr>
        <p:spPr>
          <a:xfrm>
            <a:off x="7649835" y="5732108"/>
            <a:ext cx="75477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rgbClr val="002060"/>
                </a:solidFill>
              </a:rPr>
              <a:t>embedding2</a:t>
            </a:r>
          </a:p>
        </p:txBody>
      </p:sp>
      <p:sp>
        <p:nvSpPr>
          <p:cNvPr id="138" name="Cube 137">
            <a:extLst>
              <a:ext uri="{FF2B5EF4-FFF2-40B4-BE49-F238E27FC236}">
                <a16:creationId xmlns:a16="http://schemas.microsoft.com/office/drawing/2014/main" id="{712DE413-B927-64F7-47C8-19C37451C452}"/>
              </a:ext>
            </a:extLst>
          </p:cNvPr>
          <p:cNvSpPr/>
          <p:nvPr/>
        </p:nvSpPr>
        <p:spPr>
          <a:xfrm>
            <a:off x="7348331" y="5376947"/>
            <a:ext cx="328157" cy="532070"/>
          </a:xfrm>
          <a:prstGeom prst="cube">
            <a:avLst>
              <a:gd name="adj" fmla="val 7668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139" name="Cube 138">
            <a:extLst>
              <a:ext uri="{FF2B5EF4-FFF2-40B4-BE49-F238E27FC236}">
                <a16:creationId xmlns:a16="http://schemas.microsoft.com/office/drawing/2014/main" id="{9063DB0A-B135-C9CB-6635-355EFCEB5283}"/>
              </a:ext>
            </a:extLst>
          </p:cNvPr>
          <p:cNvSpPr/>
          <p:nvPr/>
        </p:nvSpPr>
        <p:spPr>
          <a:xfrm>
            <a:off x="6360495" y="4142756"/>
            <a:ext cx="328157" cy="532070"/>
          </a:xfrm>
          <a:prstGeom prst="cube">
            <a:avLst>
              <a:gd name="adj" fmla="val 7668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140" name="ZoneTexte 139">
            <a:extLst>
              <a:ext uri="{FF2B5EF4-FFF2-40B4-BE49-F238E27FC236}">
                <a16:creationId xmlns:a16="http://schemas.microsoft.com/office/drawing/2014/main" id="{88569BA4-CCE5-94F0-D330-484BFBDA4416}"/>
              </a:ext>
            </a:extLst>
          </p:cNvPr>
          <p:cNvSpPr txBox="1"/>
          <p:nvPr/>
        </p:nvSpPr>
        <p:spPr>
          <a:xfrm rot="18975872">
            <a:off x="6317849" y="4524814"/>
            <a:ext cx="5004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" dirty="0"/>
              <a:t>Fine-tune</a:t>
            </a:r>
          </a:p>
        </p:txBody>
      </p:sp>
      <p:sp>
        <p:nvSpPr>
          <p:cNvPr id="141" name="ZoneTexte 140">
            <a:extLst>
              <a:ext uri="{FF2B5EF4-FFF2-40B4-BE49-F238E27FC236}">
                <a16:creationId xmlns:a16="http://schemas.microsoft.com/office/drawing/2014/main" id="{020EC1FD-92BE-6C77-3133-D6750F07D6FE}"/>
              </a:ext>
            </a:extLst>
          </p:cNvPr>
          <p:cNvSpPr txBox="1"/>
          <p:nvPr/>
        </p:nvSpPr>
        <p:spPr>
          <a:xfrm rot="18975872">
            <a:off x="7311294" y="5732862"/>
            <a:ext cx="5004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" dirty="0"/>
              <a:t>Fine-tune</a:t>
            </a:r>
          </a:p>
        </p:txBody>
      </p:sp>
      <p:sp>
        <p:nvSpPr>
          <p:cNvPr id="142" name="ZoneTexte 141">
            <a:extLst>
              <a:ext uri="{FF2B5EF4-FFF2-40B4-BE49-F238E27FC236}">
                <a16:creationId xmlns:a16="http://schemas.microsoft.com/office/drawing/2014/main" id="{3A652661-CE0D-65CC-30E0-1FC1AE5E53F8}"/>
              </a:ext>
            </a:extLst>
          </p:cNvPr>
          <p:cNvSpPr txBox="1"/>
          <p:nvPr/>
        </p:nvSpPr>
        <p:spPr>
          <a:xfrm>
            <a:off x="7399216" y="4181822"/>
            <a:ext cx="854869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600" dirty="0">
                <a:solidFill>
                  <a:srgbClr val="002060"/>
                </a:solidFill>
              </a:rPr>
              <a:t>Dense(</a:t>
            </a:r>
            <a:r>
              <a:rPr lang="fr-FR" sz="600" dirty="0" err="1">
                <a:solidFill>
                  <a:srgbClr val="002060"/>
                </a:solidFill>
              </a:rPr>
              <a:t>softmax</a:t>
            </a:r>
            <a:r>
              <a:rPr lang="fr-FR" sz="600" dirty="0">
                <a:solidFill>
                  <a:srgbClr val="002060"/>
                </a:solidFill>
              </a:rPr>
              <a:t>, 14)</a:t>
            </a:r>
          </a:p>
        </p:txBody>
      </p:sp>
      <p:cxnSp>
        <p:nvCxnSpPr>
          <p:cNvPr id="143" name="Connecteur droit avec flèche 142">
            <a:extLst>
              <a:ext uri="{FF2B5EF4-FFF2-40B4-BE49-F238E27FC236}">
                <a16:creationId xmlns:a16="http://schemas.microsoft.com/office/drawing/2014/main" id="{7E09985F-01DD-0425-2B18-F24BC9B584BF}"/>
              </a:ext>
            </a:extLst>
          </p:cNvPr>
          <p:cNvCxnSpPr>
            <a:cxnSpLocks/>
          </p:cNvCxnSpPr>
          <p:nvPr/>
        </p:nvCxnSpPr>
        <p:spPr>
          <a:xfrm flipV="1">
            <a:off x="5824039" y="4575831"/>
            <a:ext cx="472250" cy="419769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4" name="Connecteur droit avec flèche 143">
            <a:extLst>
              <a:ext uri="{FF2B5EF4-FFF2-40B4-BE49-F238E27FC236}">
                <a16:creationId xmlns:a16="http://schemas.microsoft.com/office/drawing/2014/main" id="{1D32C529-5994-F5B5-6B07-A7C40A499F5C}"/>
              </a:ext>
            </a:extLst>
          </p:cNvPr>
          <p:cNvCxnSpPr>
            <a:cxnSpLocks/>
            <a:endCxn id="138" idx="2"/>
          </p:cNvCxnSpPr>
          <p:nvPr/>
        </p:nvCxnSpPr>
        <p:spPr>
          <a:xfrm>
            <a:off x="5841291" y="5005702"/>
            <a:ext cx="1507040" cy="76309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5" name="ZoneTexte 144">
            <a:extLst>
              <a:ext uri="{FF2B5EF4-FFF2-40B4-BE49-F238E27FC236}">
                <a16:creationId xmlns:a16="http://schemas.microsoft.com/office/drawing/2014/main" id="{CABEB1FD-0487-6983-7F12-08194FD63FC8}"/>
              </a:ext>
            </a:extLst>
          </p:cNvPr>
          <p:cNvSpPr txBox="1"/>
          <p:nvPr/>
        </p:nvSpPr>
        <p:spPr>
          <a:xfrm>
            <a:off x="7215177" y="5204220"/>
            <a:ext cx="949176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fr-FR" sz="600" dirty="0">
                <a:solidFill>
                  <a:srgbClr val="002060"/>
                </a:solidFill>
              </a:rPr>
              <a:t>Backbone pré-entrainé</a:t>
            </a:r>
          </a:p>
        </p:txBody>
      </p:sp>
      <p:sp>
        <p:nvSpPr>
          <p:cNvPr id="146" name="ZoneTexte 145">
            <a:extLst>
              <a:ext uri="{FF2B5EF4-FFF2-40B4-BE49-F238E27FC236}">
                <a16:creationId xmlns:a16="http://schemas.microsoft.com/office/drawing/2014/main" id="{F711361F-3C77-D81E-19D1-338E4B6DA374}"/>
              </a:ext>
            </a:extLst>
          </p:cNvPr>
          <p:cNvSpPr txBox="1"/>
          <p:nvPr/>
        </p:nvSpPr>
        <p:spPr>
          <a:xfrm>
            <a:off x="8351782" y="5342049"/>
            <a:ext cx="977045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600" dirty="0">
                <a:solidFill>
                  <a:srgbClr val="002060"/>
                </a:solidFill>
              </a:rPr>
              <a:t>Dense(</a:t>
            </a:r>
            <a:r>
              <a:rPr lang="fr-FR" sz="600" dirty="0" err="1">
                <a:solidFill>
                  <a:srgbClr val="002060"/>
                </a:solidFill>
              </a:rPr>
              <a:t>softmax</a:t>
            </a:r>
            <a:r>
              <a:rPr lang="fr-FR" sz="600" dirty="0">
                <a:solidFill>
                  <a:srgbClr val="002060"/>
                </a:solidFill>
              </a:rPr>
              <a:t>, 21)*</a:t>
            </a:r>
          </a:p>
        </p:txBody>
      </p:sp>
      <p:sp>
        <p:nvSpPr>
          <p:cNvPr id="147" name="ZoneTexte 146">
            <a:extLst>
              <a:ext uri="{FF2B5EF4-FFF2-40B4-BE49-F238E27FC236}">
                <a16:creationId xmlns:a16="http://schemas.microsoft.com/office/drawing/2014/main" id="{B0FE56A2-62C2-D158-2993-AC15527ADE35}"/>
              </a:ext>
            </a:extLst>
          </p:cNvPr>
          <p:cNvSpPr txBox="1"/>
          <p:nvPr/>
        </p:nvSpPr>
        <p:spPr>
          <a:xfrm>
            <a:off x="7594631" y="6182638"/>
            <a:ext cx="18704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i="1" dirty="0">
                <a:solidFill>
                  <a:srgbClr val="002060"/>
                </a:solidFill>
              </a:rPr>
              <a:t>* : 20 maladies + 1 </a:t>
            </a:r>
            <a:r>
              <a:rPr lang="en-US" sz="800" i="1" dirty="0" err="1">
                <a:solidFill>
                  <a:srgbClr val="002060"/>
                </a:solidFill>
              </a:rPr>
              <a:t>classe</a:t>
            </a:r>
            <a:r>
              <a:rPr lang="en-US" sz="800" i="1" dirty="0">
                <a:solidFill>
                  <a:srgbClr val="002060"/>
                </a:solidFill>
              </a:rPr>
              <a:t> "healthy"</a:t>
            </a:r>
            <a:endParaRPr lang="fr-FR" sz="800" i="1" dirty="0">
              <a:solidFill>
                <a:srgbClr val="002060"/>
              </a:solidFill>
            </a:endParaRPr>
          </a:p>
        </p:txBody>
      </p:sp>
      <p:sp>
        <p:nvSpPr>
          <p:cNvPr id="148" name="ZoneTexte 147">
            <a:extLst>
              <a:ext uri="{FF2B5EF4-FFF2-40B4-BE49-F238E27FC236}">
                <a16:creationId xmlns:a16="http://schemas.microsoft.com/office/drawing/2014/main" id="{BFA2CC61-9975-E612-AAE0-BC71330CC190}"/>
              </a:ext>
            </a:extLst>
          </p:cNvPr>
          <p:cNvSpPr txBox="1"/>
          <p:nvPr/>
        </p:nvSpPr>
        <p:spPr>
          <a:xfrm rot="18758227">
            <a:off x="8257629" y="5731956"/>
            <a:ext cx="79102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700" dirty="0">
                <a:solidFill>
                  <a:srgbClr val="002060"/>
                </a:solidFill>
              </a:rPr>
              <a:t>(</a:t>
            </a:r>
            <a:r>
              <a:rPr lang="fr-FR" sz="700" dirty="0" err="1">
                <a:solidFill>
                  <a:srgbClr val="002060"/>
                </a:solidFill>
              </a:rPr>
              <a:t>healthy</a:t>
            </a:r>
            <a:r>
              <a:rPr lang="fr-FR" sz="700" dirty="0">
                <a:solidFill>
                  <a:srgbClr val="002060"/>
                </a:solidFill>
              </a:rPr>
              <a:t> inclus)</a:t>
            </a:r>
          </a:p>
        </p:txBody>
      </p:sp>
      <p:cxnSp>
        <p:nvCxnSpPr>
          <p:cNvPr id="149" name="Connecteur droit avec flèche 148">
            <a:extLst>
              <a:ext uri="{FF2B5EF4-FFF2-40B4-BE49-F238E27FC236}">
                <a16:creationId xmlns:a16="http://schemas.microsoft.com/office/drawing/2014/main" id="{9983576B-C6FA-F0E0-3C8C-86D61B42ABCA}"/>
              </a:ext>
            </a:extLst>
          </p:cNvPr>
          <p:cNvCxnSpPr>
            <a:cxnSpLocks/>
            <a:endCxn id="146" idx="3"/>
          </p:cNvCxnSpPr>
          <p:nvPr/>
        </p:nvCxnSpPr>
        <p:spPr>
          <a:xfrm flipV="1">
            <a:off x="8739088" y="5434382"/>
            <a:ext cx="589739" cy="4054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E2BB9E2F-1C3C-0B6D-27C5-1078714829DF}"/>
              </a:ext>
            </a:extLst>
          </p:cNvPr>
          <p:cNvSpPr/>
          <p:nvPr/>
        </p:nvSpPr>
        <p:spPr>
          <a:xfrm>
            <a:off x="5347540" y="3913253"/>
            <a:ext cx="4072907" cy="2513715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51" name="Image 150">
            <a:extLst>
              <a:ext uri="{FF2B5EF4-FFF2-40B4-BE49-F238E27FC236}">
                <a16:creationId xmlns:a16="http://schemas.microsoft.com/office/drawing/2014/main" id="{9ECC9222-382A-CA53-7727-23922B091A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6370" y="4726023"/>
            <a:ext cx="409794" cy="557543"/>
          </a:xfrm>
          <a:prstGeom prst="rect">
            <a:avLst/>
          </a:prstGeom>
        </p:spPr>
      </p:pic>
      <p:sp>
        <p:nvSpPr>
          <p:cNvPr id="152" name="Forme libre : forme 151">
            <a:extLst>
              <a:ext uri="{FF2B5EF4-FFF2-40B4-BE49-F238E27FC236}">
                <a16:creationId xmlns:a16="http://schemas.microsoft.com/office/drawing/2014/main" id="{367AC92B-EC73-2D33-6DCB-1AF0583A1C30}"/>
              </a:ext>
            </a:extLst>
          </p:cNvPr>
          <p:cNvSpPr/>
          <p:nvPr/>
        </p:nvSpPr>
        <p:spPr>
          <a:xfrm>
            <a:off x="7109673" y="4680779"/>
            <a:ext cx="842329" cy="936922"/>
          </a:xfrm>
          <a:custGeom>
            <a:avLst/>
            <a:gdLst>
              <a:gd name="connsiteX0" fmla="*/ 635125 w 842329"/>
              <a:gd name="connsiteY0" fmla="*/ 0 h 936922"/>
              <a:gd name="connsiteX1" fmla="*/ 842329 w 842329"/>
              <a:gd name="connsiteY1" fmla="*/ 0 h 936922"/>
              <a:gd name="connsiteX2" fmla="*/ 842329 w 842329"/>
              <a:gd name="connsiteY2" fmla="*/ 445939 h 936922"/>
              <a:gd name="connsiteX3" fmla="*/ 0 w 842329"/>
              <a:gd name="connsiteY3" fmla="*/ 445939 h 936922"/>
              <a:gd name="connsiteX4" fmla="*/ 0 w 842329"/>
              <a:gd name="connsiteY4" fmla="*/ 837824 h 936922"/>
              <a:gd name="connsiteX5" fmla="*/ 216213 w 842329"/>
              <a:gd name="connsiteY5" fmla="*/ 936922 h 9369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2329" h="936922">
                <a:moveTo>
                  <a:pt x="635125" y="0"/>
                </a:moveTo>
                <a:lnTo>
                  <a:pt x="842329" y="0"/>
                </a:lnTo>
                <a:lnTo>
                  <a:pt x="842329" y="445939"/>
                </a:lnTo>
                <a:lnTo>
                  <a:pt x="0" y="445939"/>
                </a:lnTo>
                <a:lnTo>
                  <a:pt x="0" y="837824"/>
                </a:lnTo>
                <a:lnTo>
                  <a:pt x="216213" y="936922"/>
                </a:lnTo>
              </a:path>
            </a:pathLst>
          </a:cu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3" name="Connecteur droit avec flèche 152">
            <a:extLst>
              <a:ext uri="{FF2B5EF4-FFF2-40B4-BE49-F238E27FC236}">
                <a16:creationId xmlns:a16="http://schemas.microsoft.com/office/drawing/2014/main" id="{8D97928A-1BE7-C09E-AB32-317660C66631}"/>
              </a:ext>
            </a:extLst>
          </p:cNvPr>
          <p:cNvCxnSpPr>
            <a:cxnSpLocks/>
          </p:cNvCxnSpPr>
          <p:nvPr/>
        </p:nvCxnSpPr>
        <p:spPr>
          <a:xfrm>
            <a:off x="7805919" y="4612957"/>
            <a:ext cx="1512305" cy="6406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Connecteur droit avec flèche 153">
            <a:extLst>
              <a:ext uri="{FF2B5EF4-FFF2-40B4-BE49-F238E27FC236}">
                <a16:creationId xmlns:a16="http://schemas.microsoft.com/office/drawing/2014/main" id="{2988661A-209D-1C70-B18D-18EE6FB53D29}"/>
              </a:ext>
            </a:extLst>
          </p:cNvPr>
          <p:cNvCxnSpPr>
            <a:cxnSpLocks/>
          </p:cNvCxnSpPr>
          <p:nvPr/>
        </p:nvCxnSpPr>
        <p:spPr>
          <a:xfrm>
            <a:off x="9390420" y="5344992"/>
            <a:ext cx="25291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5" name="Organigramme : Jonction de sommaire 154">
            <a:extLst>
              <a:ext uri="{FF2B5EF4-FFF2-40B4-BE49-F238E27FC236}">
                <a16:creationId xmlns:a16="http://schemas.microsoft.com/office/drawing/2014/main" id="{796A3C1C-7F73-D82D-9FEC-C2542127D37B}"/>
              </a:ext>
            </a:extLst>
          </p:cNvPr>
          <p:cNvSpPr/>
          <p:nvPr/>
        </p:nvSpPr>
        <p:spPr>
          <a:xfrm>
            <a:off x="9264288" y="5302040"/>
            <a:ext cx="119550" cy="111898"/>
          </a:xfrm>
          <a:prstGeom prst="flowChartSummingJunction">
            <a:avLst/>
          </a:prstGeom>
          <a:solidFill>
            <a:schemeClr val="bg2">
              <a:lumMod val="9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56" name="Groupe 155">
            <a:extLst>
              <a:ext uri="{FF2B5EF4-FFF2-40B4-BE49-F238E27FC236}">
                <a16:creationId xmlns:a16="http://schemas.microsoft.com/office/drawing/2014/main" id="{FA9DAC00-6ACB-2491-709C-6CC6EAD870DD}"/>
              </a:ext>
            </a:extLst>
          </p:cNvPr>
          <p:cNvGrpSpPr/>
          <p:nvPr/>
        </p:nvGrpSpPr>
        <p:grpSpPr>
          <a:xfrm>
            <a:off x="9916568" y="3864967"/>
            <a:ext cx="261610" cy="276999"/>
            <a:chOff x="5681149" y="908440"/>
            <a:chExt cx="261610" cy="276999"/>
          </a:xfrm>
        </p:grpSpPr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D75146B-F12D-B2A5-C205-E2A62C575D98}"/>
                </a:ext>
              </a:extLst>
            </p:cNvPr>
            <p:cNvSpPr/>
            <p:nvPr/>
          </p:nvSpPr>
          <p:spPr>
            <a:xfrm>
              <a:off x="5712152" y="940698"/>
              <a:ext cx="199604" cy="2124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58" name="ZoneTexte 157">
              <a:extLst>
                <a:ext uri="{FF2B5EF4-FFF2-40B4-BE49-F238E27FC236}">
                  <a16:creationId xmlns:a16="http://schemas.microsoft.com/office/drawing/2014/main" id="{8016172D-E6AD-37E7-C407-56AF51F1EA71}"/>
                </a:ext>
              </a:extLst>
            </p:cNvPr>
            <p:cNvSpPr txBox="1"/>
            <p:nvPr/>
          </p:nvSpPr>
          <p:spPr>
            <a:xfrm>
              <a:off x="5681149" y="90844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solidFill>
                    <a:srgbClr val="00B0F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</p:grpSp>
      <p:sp>
        <p:nvSpPr>
          <p:cNvPr id="159" name="ZoneTexte 158">
            <a:extLst>
              <a:ext uri="{FF2B5EF4-FFF2-40B4-BE49-F238E27FC236}">
                <a16:creationId xmlns:a16="http://schemas.microsoft.com/office/drawing/2014/main" id="{21440EDB-AD53-BF92-1705-C557EE7F1C84}"/>
              </a:ext>
            </a:extLst>
          </p:cNvPr>
          <p:cNvSpPr txBox="1"/>
          <p:nvPr/>
        </p:nvSpPr>
        <p:spPr>
          <a:xfrm>
            <a:off x="9388610" y="4976934"/>
            <a:ext cx="7569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" dirty="0" err="1">
                <a:solidFill>
                  <a:srgbClr val="002060"/>
                </a:solidFill>
              </a:rPr>
              <a:t>Espèce_Santé</a:t>
            </a:r>
            <a:r>
              <a:rPr lang="fr-FR" sz="600" dirty="0">
                <a:solidFill>
                  <a:srgbClr val="002060"/>
                </a:solidFill>
              </a:rPr>
              <a:t> ou</a:t>
            </a:r>
          </a:p>
          <a:p>
            <a:r>
              <a:rPr lang="fr-FR" sz="600" dirty="0" err="1">
                <a:solidFill>
                  <a:srgbClr val="002060"/>
                </a:solidFill>
              </a:rPr>
              <a:t>Espèce_Maladie</a:t>
            </a:r>
            <a:endParaRPr lang="fr-FR" sz="6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65166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14DCC42-B70E-140C-236B-D537760FD496}"/>
              </a:ext>
            </a:extLst>
          </p:cNvPr>
          <p:cNvSpPr/>
          <p:nvPr/>
        </p:nvSpPr>
        <p:spPr>
          <a:xfrm>
            <a:off x="10643" y="214035"/>
            <a:ext cx="3825380" cy="263214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E9BFB6-C736-24C7-5399-82530818F535}"/>
              </a:ext>
            </a:extLst>
          </p:cNvPr>
          <p:cNvSpPr/>
          <p:nvPr/>
        </p:nvSpPr>
        <p:spPr>
          <a:xfrm>
            <a:off x="3892955" y="298167"/>
            <a:ext cx="3825380" cy="254396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927DA68E-8C0D-87B9-41FB-18CB99385C97}"/>
              </a:ext>
            </a:extLst>
          </p:cNvPr>
          <p:cNvSpPr/>
          <p:nvPr/>
        </p:nvSpPr>
        <p:spPr>
          <a:xfrm>
            <a:off x="4689418" y="762323"/>
            <a:ext cx="881766" cy="1896870"/>
          </a:xfrm>
          <a:prstGeom prst="cube">
            <a:avLst>
              <a:gd name="adj" fmla="val 7668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173146B-A222-3889-AA4E-05CB6D8FDE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528" y="1475115"/>
            <a:ext cx="409794" cy="55754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8" name="Cube 7">
            <a:extLst>
              <a:ext uri="{FF2B5EF4-FFF2-40B4-BE49-F238E27FC236}">
                <a16:creationId xmlns:a16="http://schemas.microsoft.com/office/drawing/2014/main" id="{013592CC-E1FD-D751-3C7E-B047CE1BB2E0}"/>
              </a:ext>
            </a:extLst>
          </p:cNvPr>
          <p:cNvSpPr/>
          <p:nvPr/>
        </p:nvSpPr>
        <p:spPr>
          <a:xfrm>
            <a:off x="2666311" y="1535881"/>
            <a:ext cx="436642" cy="517795"/>
          </a:xfrm>
          <a:prstGeom prst="cube">
            <a:avLst>
              <a:gd name="adj" fmla="val 58823"/>
            </a:avLst>
          </a:prstGeom>
          <a:pattFill prst="pct80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6E6EA52B-034A-77B9-0268-B1D22136DCB6}"/>
              </a:ext>
            </a:extLst>
          </p:cNvPr>
          <p:cNvSpPr/>
          <p:nvPr/>
        </p:nvSpPr>
        <p:spPr>
          <a:xfrm>
            <a:off x="2345898" y="1853427"/>
            <a:ext cx="436642" cy="517795"/>
          </a:xfrm>
          <a:prstGeom prst="cube">
            <a:avLst>
              <a:gd name="adj" fmla="val 58823"/>
            </a:avLst>
          </a:prstGeom>
          <a:pattFill prst="pct8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88190571-BB4F-2F02-91B8-7EED5D0E859A}"/>
              </a:ext>
            </a:extLst>
          </p:cNvPr>
          <p:cNvSpPr/>
          <p:nvPr/>
        </p:nvSpPr>
        <p:spPr>
          <a:xfrm>
            <a:off x="2035972" y="2170122"/>
            <a:ext cx="436642" cy="517795"/>
          </a:xfrm>
          <a:prstGeom prst="cube">
            <a:avLst>
              <a:gd name="adj" fmla="val 58823"/>
            </a:avLst>
          </a:prstGeom>
          <a:pattFill prst="pct80">
            <a:fgClr>
              <a:srgbClr val="FC931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2052522A-7577-980D-4F56-46D26385E40C}"/>
              </a:ext>
            </a:extLst>
          </p:cNvPr>
          <p:cNvSpPr txBox="1"/>
          <p:nvPr/>
        </p:nvSpPr>
        <p:spPr>
          <a:xfrm rot="18699144">
            <a:off x="1897947" y="2208359"/>
            <a:ext cx="691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maladie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EA16FE83-77C2-9B64-6259-73224D8DE3D6}"/>
              </a:ext>
            </a:extLst>
          </p:cNvPr>
          <p:cNvSpPr txBox="1"/>
          <p:nvPr/>
        </p:nvSpPr>
        <p:spPr>
          <a:xfrm rot="18677544">
            <a:off x="2285619" y="1875887"/>
            <a:ext cx="495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santé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47BD7C9-A8E5-5F52-C6E4-4526E1FC2258}"/>
              </a:ext>
            </a:extLst>
          </p:cNvPr>
          <p:cNvSpPr txBox="1"/>
          <p:nvPr/>
        </p:nvSpPr>
        <p:spPr>
          <a:xfrm rot="18753877">
            <a:off x="2613413" y="1502363"/>
            <a:ext cx="6054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espèce</a:t>
            </a:r>
          </a:p>
        </p:txBody>
      </p:sp>
      <p:sp>
        <p:nvSpPr>
          <p:cNvPr id="14" name="Cube 13">
            <a:extLst>
              <a:ext uri="{FF2B5EF4-FFF2-40B4-BE49-F238E27FC236}">
                <a16:creationId xmlns:a16="http://schemas.microsoft.com/office/drawing/2014/main" id="{6B7794E0-EC36-00D8-8FFA-1C12339F814D}"/>
              </a:ext>
            </a:extLst>
          </p:cNvPr>
          <p:cNvSpPr/>
          <p:nvPr/>
        </p:nvSpPr>
        <p:spPr>
          <a:xfrm>
            <a:off x="1011789" y="1009441"/>
            <a:ext cx="881766" cy="1636442"/>
          </a:xfrm>
          <a:prstGeom prst="cube">
            <a:avLst>
              <a:gd name="adj" fmla="val 7668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BEEC1211-36AA-9563-4E4F-A6B6AA0C9893}"/>
              </a:ext>
            </a:extLst>
          </p:cNvPr>
          <p:cNvSpPr txBox="1"/>
          <p:nvPr/>
        </p:nvSpPr>
        <p:spPr>
          <a:xfrm>
            <a:off x="985411" y="691895"/>
            <a:ext cx="13427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800" dirty="0"/>
              <a:t>Backbone pré-entrainé</a:t>
            </a:r>
          </a:p>
          <a:p>
            <a:pPr algn="ctr"/>
            <a:r>
              <a:rPr lang="fr-FR" sz="800" dirty="0"/>
              <a:t>partagé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87D3C7D9-AFFE-3061-BA03-5E1E2A0B692F}"/>
              </a:ext>
            </a:extLst>
          </p:cNvPr>
          <p:cNvSpPr txBox="1"/>
          <p:nvPr/>
        </p:nvSpPr>
        <p:spPr>
          <a:xfrm>
            <a:off x="2830594" y="690305"/>
            <a:ext cx="7916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dirty="0"/>
              <a:t>3 classifieurs SVM-RBF</a:t>
            </a: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3D6CDE30-C120-75C3-E4AF-18C496282676}"/>
              </a:ext>
            </a:extLst>
          </p:cNvPr>
          <p:cNvCxnSpPr>
            <a:cxnSpLocks/>
          </p:cNvCxnSpPr>
          <p:nvPr/>
        </p:nvCxnSpPr>
        <p:spPr>
          <a:xfrm>
            <a:off x="1527890" y="1840803"/>
            <a:ext cx="620322" cy="43875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7C01F1D-C093-8E2B-E88B-5D67ADBF4ECF}"/>
              </a:ext>
            </a:extLst>
          </p:cNvPr>
          <p:cNvCxnSpPr>
            <a:cxnSpLocks/>
          </p:cNvCxnSpPr>
          <p:nvPr/>
        </p:nvCxnSpPr>
        <p:spPr>
          <a:xfrm>
            <a:off x="1534289" y="1832840"/>
            <a:ext cx="894499" cy="159269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AAFD5C53-6FF9-A02F-A573-AE876380682B}"/>
              </a:ext>
            </a:extLst>
          </p:cNvPr>
          <p:cNvCxnSpPr>
            <a:cxnSpLocks/>
          </p:cNvCxnSpPr>
          <p:nvPr/>
        </p:nvCxnSpPr>
        <p:spPr>
          <a:xfrm flipV="1">
            <a:off x="1534289" y="1648592"/>
            <a:ext cx="1303005" cy="173678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91FC4DF3-6830-FD0F-157B-0196AEDFD9AB}"/>
              </a:ext>
            </a:extLst>
          </p:cNvPr>
          <p:cNvCxnSpPr>
            <a:cxnSpLocks/>
            <a:endCxn id="16" idx="1"/>
          </p:cNvCxnSpPr>
          <p:nvPr/>
        </p:nvCxnSpPr>
        <p:spPr>
          <a:xfrm flipV="1">
            <a:off x="2211085" y="859582"/>
            <a:ext cx="619509" cy="159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ZoneTexte 20">
            <a:extLst>
              <a:ext uri="{FF2B5EF4-FFF2-40B4-BE49-F238E27FC236}">
                <a16:creationId xmlns:a16="http://schemas.microsoft.com/office/drawing/2014/main" id="{6DABFAE1-94E7-7DB1-7E34-B4EF4CF08D4C}"/>
              </a:ext>
            </a:extLst>
          </p:cNvPr>
          <p:cNvSpPr txBox="1"/>
          <p:nvPr/>
        </p:nvSpPr>
        <p:spPr>
          <a:xfrm>
            <a:off x="2228787" y="483473"/>
            <a:ext cx="678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800" dirty="0"/>
              <a:t>même </a:t>
            </a:r>
            <a:r>
              <a:rPr lang="fr-FR" sz="800" dirty="0" err="1"/>
              <a:t>embedding</a:t>
            </a:r>
            <a:endParaRPr lang="fr-FR" sz="80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A19F8027-269C-619E-1CA4-DBB01B329527}"/>
              </a:ext>
            </a:extLst>
          </p:cNvPr>
          <p:cNvSpPr/>
          <p:nvPr/>
        </p:nvSpPr>
        <p:spPr>
          <a:xfrm>
            <a:off x="74510" y="507274"/>
            <a:ext cx="3547720" cy="2275731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CF2F21B3-3C88-591A-9C0C-C1C4F22B0346}"/>
              </a:ext>
            </a:extLst>
          </p:cNvPr>
          <p:cNvCxnSpPr>
            <a:cxnSpLocks/>
          </p:cNvCxnSpPr>
          <p:nvPr/>
        </p:nvCxnSpPr>
        <p:spPr>
          <a:xfrm>
            <a:off x="3029094" y="1778369"/>
            <a:ext cx="7322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22C92241-0B1F-847C-7F5A-03803BC407DC}"/>
              </a:ext>
            </a:extLst>
          </p:cNvPr>
          <p:cNvCxnSpPr>
            <a:cxnSpLocks/>
          </p:cNvCxnSpPr>
          <p:nvPr/>
        </p:nvCxnSpPr>
        <p:spPr>
          <a:xfrm>
            <a:off x="2676049" y="2097026"/>
            <a:ext cx="10852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C3B9568A-9C53-E193-18AE-5D5ED82B3226}"/>
              </a:ext>
            </a:extLst>
          </p:cNvPr>
          <p:cNvCxnSpPr>
            <a:cxnSpLocks/>
          </p:cNvCxnSpPr>
          <p:nvPr/>
        </p:nvCxnSpPr>
        <p:spPr>
          <a:xfrm flipV="1">
            <a:off x="2338675" y="2445425"/>
            <a:ext cx="1422673" cy="2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C580A974-0899-2F93-85F2-75EE33973EB2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27322" y="1753887"/>
            <a:ext cx="462072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7B2E8534-3033-DAB5-1813-812C682764D8}"/>
              </a:ext>
            </a:extLst>
          </p:cNvPr>
          <p:cNvSpPr txBox="1"/>
          <p:nvPr/>
        </p:nvSpPr>
        <p:spPr>
          <a:xfrm>
            <a:off x="4527161" y="433504"/>
            <a:ext cx="1281654" cy="33855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fr-FR" sz="800" dirty="0"/>
              <a:t>1 Backbone pré-entrainé partagé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6988064-D19C-FA21-45CB-A669861B8D02}"/>
              </a:ext>
            </a:extLst>
          </p:cNvPr>
          <p:cNvCxnSpPr>
            <a:cxnSpLocks/>
          </p:cNvCxnSpPr>
          <p:nvPr/>
        </p:nvCxnSpPr>
        <p:spPr>
          <a:xfrm>
            <a:off x="5180496" y="1877937"/>
            <a:ext cx="592572" cy="44367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D5EB69CA-8AA2-A4F4-208A-DE61C160680A}"/>
              </a:ext>
            </a:extLst>
          </p:cNvPr>
          <p:cNvCxnSpPr>
            <a:cxnSpLocks/>
          </p:cNvCxnSpPr>
          <p:nvPr/>
        </p:nvCxnSpPr>
        <p:spPr>
          <a:xfrm>
            <a:off x="5180496" y="1877937"/>
            <a:ext cx="885990" cy="15656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F414830D-C985-FDD4-6E00-DDA7E8D0F828}"/>
              </a:ext>
            </a:extLst>
          </p:cNvPr>
          <p:cNvCxnSpPr>
            <a:cxnSpLocks/>
          </p:cNvCxnSpPr>
          <p:nvPr/>
        </p:nvCxnSpPr>
        <p:spPr>
          <a:xfrm flipV="1">
            <a:off x="5180496" y="1690645"/>
            <a:ext cx="1281654" cy="187292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44CCFB14-352A-AA72-E5E4-214E7B951BE0}"/>
              </a:ext>
            </a:extLst>
          </p:cNvPr>
          <p:cNvSpPr txBox="1"/>
          <p:nvPr/>
        </p:nvSpPr>
        <p:spPr>
          <a:xfrm>
            <a:off x="5722332" y="337739"/>
            <a:ext cx="7634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800" dirty="0"/>
              <a:t>même </a:t>
            </a:r>
            <a:r>
              <a:rPr lang="fr-FR" sz="800" dirty="0" err="1"/>
              <a:t>embedding</a:t>
            </a:r>
            <a:endParaRPr lang="fr-FR" sz="800" dirty="0"/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CFF3D216-9A9A-5BDB-30E4-7BB2005CC6DE}"/>
              </a:ext>
            </a:extLst>
          </p:cNvPr>
          <p:cNvCxnSpPr>
            <a:cxnSpLocks/>
          </p:cNvCxnSpPr>
          <p:nvPr/>
        </p:nvCxnSpPr>
        <p:spPr>
          <a:xfrm>
            <a:off x="5858974" y="631806"/>
            <a:ext cx="539625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72F6CA92-1498-E48E-F06B-B9C2AFDA436D}"/>
              </a:ext>
            </a:extLst>
          </p:cNvPr>
          <p:cNvSpPr txBox="1"/>
          <p:nvPr/>
        </p:nvSpPr>
        <p:spPr>
          <a:xfrm>
            <a:off x="6462150" y="441883"/>
            <a:ext cx="984936" cy="21544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800" dirty="0"/>
              <a:t>3 Dense(</a:t>
            </a:r>
            <a:r>
              <a:rPr lang="fr-FR" sz="800" dirty="0" err="1"/>
              <a:t>softmax</a:t>
            </a:r>
            <a:r>
              <a:rPr lang="fr-FR" sz="800" dirty="0"/>
              <a:t>)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89B6A74C-07A1-DBBF-C2B2-CCC86B7BA5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63299" y="1510513"/>
            <a:ext cx="409794" cy="557543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54A8670D-5F9E-D382-E87F-2A6243B8BAD2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4373093" y="1789285"/>
            <a:ext cx="293442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220F6C02-211A-6B08-B0B3-B020E8002364}"/>
              </a:ext>
            </a:extLst>
          </p:cNvPr>
          <p:cNvSpPr/>
          <p:nvPr/>
        </p:nvSpPr>
        <p:spPr>
          <a:xfrm>
            <a:off x="3951070" y="383462"/>
            <a:ext cx="3463703" cy="2358772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D43EE850-B41E-A50A-7B73-C68A1391DE26}"/>
              </a:ext>
            </a:extLst>
          </p:cNvPr>
          <p:cNvSpPr/>
          <p:nvPr/>
        </p:nvSpPr>
        <p:spPr>
          <a:xfrm>
            <a:off x="6398125" y="1512471"/>
            <a:ext cx="436642" cy="517795"/>
          </a:xfrm>
          <a:prstGeom prst="cube">
            <a:avLst>
              <a:gd name="adj" fmla="val 5882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EA9A23AA-8BB6-B330-65AE-4987CBF25DD1}"/>
              </a:ext>
            </a:extLst>
          </p:cNvPr>
          <p:cNvSpPr/>
          <p:nvPr/>
        </p:nvSpPr>
        <p:spPr>
          <a:xfrm>
            <a:off x="6077712" y="1830017"/>
            <a:ext cx="436642" cy="517795"/>
          </a:xfrm>
          <a:prstGeom prst="cube">
            <a:avLst>
              <a:gd name="adj" fmla="val 58823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BE60B452-47CA-0343-13FE-FD0B415641B5}"/>
              </a:ext>
            </a:extLst>
          </p:cNvPr>
          <p:cNvSpPr/>
          <p:nvPr/>
        </p:nvSpPr>
        <p:spPr>
          <a:xfrm>
            <a:off x="5767786" y="2146712"/>
            <a:ext cx="436642" cy="517795"/>
          </a:xfrm>
          <a:prstGeom prst="cube">
            <a:avLst>
              <a:gd name="adj" fmla="val 58823"/>
            </a:avLst>
          </a:prstGeom>
          <a:solidFill>
            <a:srgbClr val="FC93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1A5C56F6-F3B0-C7E8-3F65-3DDAE934F8DE}"/>
              </a:ext>
            </a:extLst>
          </p:cNvPr>
          <p:cNvSpPr txBox="1"/>
          <p:nvPr/>
        </p:nvSpPr>
        <p:spPr>
          <a:xfrm rot="18677544">
            <a:off x="6017433" y="1852477"/>
            <a:ext cx="495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santé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834DF71-1C8E-76E7-D8FC-3AA29F1C3CD9}"/>
              </a:ext>
            </a:extLst>
          </p:cNvPr>
          <p:cNvSpPr txBox="1"/>
          <p:nvPr/>
        </p:nvSpPr>
        <p:spPr>
          <a:xfrm rot="18753877">
            <a:off x="6345227" y="1478953"/>
            <a:ext cx="6054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espèce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1AF18537-AEA3-42CE-3478-29D693F0033D}"/>
              </a:ext>
            </a:extLst>
          </p:cNvPr>
          <p:cNvCxnSpPr/>
          <p:nvPr/>
        </p:nvCxnSpPr>
        <p:spPr>
          <a:xfrm>
            <a:off x="6760908" y="1754959"/>
            <a:ext cx="8809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02CB1336-61F8-395F-8C85-20BCDA4C4A0D}"/>
              </a:ext>
            </a:extLst>
          </p:cNvPr>
          <p:cNvCxnSpPr>
            <a:cxnSpLocks/>
          </p:cNvCxnSpPr>
          <p:nvPr/>
        </p:nvCxnSpPr>
        <p:spPr>
          <a:xfrm>
            <a:off x="6407863" y="2073616"/>
            <a:ext cx="12204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F12B6EDE-63AE-B8D0-9ECA-4D7004628590}"/>
              </a:ext>
            </a:extLst>
          </p:cNvPr>
          <p:cNvCxnSpPr>
            <a:cxnSpLocks/>
          </p:cNvCxnSpPr>
          <p:nvPr/>
        </p:nvCxnSpPr>
        <p:spPr>
          <a:xfrm>
            <a:off x="6070489" y="2422313"/>
            <a:ext cx="15645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5CC866A6-FF9F-9796-3433-83094F9E0CF4}"/>
              </a:ext>
            </a:extLst>
          </p:cNvPr>
          <p:cNvSpPr txBox="1"/>
          <p:nvPr/>
        </p:nvSpPr>
        <p:spPr>
          <a:xfrm rot="18699144">
            <a:off x="5677481" y="2158173"/>
            <a:ext cx="691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maladie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BE81034A-C182-3DC8-12A0-701D5597A6D4}"/>
              </a:ext>
            </a:extLst>
          </p:cNvPr>
          <p:cNvGrpSpPr/>
          <p:nvPr/>
        </p:nvGrpSpPr>
        <p:grpSpPr>
          <a:xfrm>
            <a:off x="7492621" y="272606"/>
            <a:ext cx="261610" cy="276999"/>
            <a:chOff x="5681149" y="908440"/>
            <a:chExt cx="261610" cy="27699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BCB90F16-BF78-35E3-D9D0-5573A8381D39}"/>
                </a:ext>
              </a:extLst>
            </p:cNvPr>
            <p:cNvSpPr/>
            <p:nvPr/>
          </p:nvSpPr>
          <p:spPr>
            <a:xfrm>
              <a:off x="5712152" y="940698"/>
              <a:ext cx="199604" cy="2124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B3C037DA-F70F-0643-A6FD-AF76C9879716}"/>
                </a:ext>
              </a:extLst>
            </p:cNvPr>
            <p:cNvSpPr txBox="1"/>
            <p:nvPr/>
          </p:nvSpPr>
          <p:spPr>
            <a:xfrm>
              <a:off x="5681149" y="90844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F3695335-51A2-508B-604B-AC73B157B555}"/>
              </a:ext>
            </a:extLst>
          </p:cNvPr>
          <p:cNvGrpSpPr/>
          <p:nvPr/>
        </p:nvGrpSpPr>
        <p:grpSpPr>
          <a:xfrm>
            <a:off x="3606189" y="203286"/>
            <a:ext cx="261610" cy="276999"/>
            <a:chOff x="5681149" y="908440"/>
            <a:chExt cx="261610" cy="27699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F91277F-E464-6548-CA70-8CD24C96B176}"/>
                </a:ext>
              </a:extLst>
            </p:cNvPr>
            <p:cNvSpPr/>
            <p:nvPr/>
          </p:nvSpPr>
          <p:spPr>
            <a:xfrm>
              <a:off x="5712152" y="940698"/>
              <a:ext cx="199604" cy="2124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8202A707-B5B9-7DCF-0AD2-73A0C7E31F7F}"/>
                </a:ext>
              </a:extLst>
            </p:cNvPr>
            <p:cNvSpPr txBox="1"/>
            <p:nvPr/>
          </p:nvSpPr>
          <p:spPr>
            <a:xfrm>
              <a:off x="5681149" y="90844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58957F61-1DB0-61D8-8F7D-398A1A6212D8}"/>
              </a:ext>
            </a:extLst>
          </p:cNvPr>
          <p:cNvSpPr/>
          <p:nvPr/>
        </p:nvSpPr>
        <p:spPr>
          <a:xfrm>
            <a:off x="7826569" y="99124"/>
            <a:ext cx="4198690" cy="313061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ABA92AE5-8296-C20E-D204-9A3AD2883D9B}"/>
              </a:ext>
            </a:extLst>
          </p:cNvPr>
          <p:cNvSpPr/>
          <p:nvPr/>
        </p:nvSpPr>
        <p:spPr>
          <a:xfrm>
            <a:off x="10515345" y="749833"/>
            <a:ext cx="436642" cy="517795"/>
          </a:xfrm>
          <a:prstGeom prst="cube">
            <a:avLst>
              <a:gd name="adj" fmla="val 5882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A5497C78-A43B-C99C-C876-D362FD668B4D}"/>
              </a:ext>
            </a:extLst>
          </p:cNvPr>
          <p:cNvSpPr/>
          <p:nvPr/>
        </p:nvSpPr>
        <p:spPr>
          <a:xfrm>
            <a:off x="10082694" y="1521061"/>
            <a:ext cx="436642" cy="517795"/>
          </a:xfrm>
          <a:prstGeom prst="cube">
            <a:avLst>
              <a:gd name="adj" fmla="val 58823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BB0C9DF7-2567-0FA9-F027-62E7AE1C9B59}"/>
              </a:ext>
            </a:extLst>
          </p:cNvPr>
          <p:cNvSpPr/>
          <p:nvPr/>
        </p:nvSpPr>
        <p:spPr>
          <a:xfrm>
            <a:off x="10539642" y="2563612"/>
            <a:ext cx="436642" cy="517795"/>
          </a:xfrm>
          <a:prstGeom prst="cube">
            <a:avLst>
              <a:gd name="adj" fmla="val 58823"/>
            </a:avLst>
          </a:prstGeom>
          <a:solidFill>
            <a:srgbClr val="FC93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6035B2BA-44FD-85BC-3AAB-DC3EA5BBBA4B}"/>
              </a:ext>
            </a:extLst>
          </p:cNvPr>
          <p:cNvSpPr txBox="1"/>
          <p:nvPr/>
        </p:nvSpPr>
        <p:spPr>
          <a:xfrm rot="18905063">
            <a:off x="10040615" y="1576418"/>
            <a:ext cx="4331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santé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3162492B-1703-B3C2-01C9-91CAC590C841}"/>
              </a:ext>
            </a:extLst>
          </p:cNvPr>
          <p:cNvSpPr txBox="1"/>
          <p:nvPr/>
        </p:nvSpPr>
        <p:spPr>
          <a:xfrm>
            <a:off x="8570216" y="547716"/>
            <a:ext cx="1281654" cy="33855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fr-FR" sz="800" dirty="0"/>
              <a:t>1 Backbone pré-entrainé partagé</a:t>
            </a:r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4D7D592A-280D-F3F1-DD38-ACB8044554DC}"/>
              </a:ext>
            </a:extLst>
          </p:cNvPr>
          <p:cNvSpPr/>
          <p:nvPr/>
        </p:nvSpPr>
        <p:spPr>
          <a:xfrm>
            <a:off x="8793964" y="1396686"/>
            <a:ext cx="881766" cy="1193897"/>
          </a:xfrm>
          <a:prstGeom prst="cube">
            <a:avLst>
              <a:gd name="adj" fmla="val 7668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B9FC6F99-1277-2F66-8D1C-1C72E5BFA26C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9289372" y="1989973"/>
            <a:ext cx="1377883" cy="630883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DC23188B-0414-BD79-2CB3-C4129A9C4EB0}"/>
              </a:ext>
            </a:extLst>
          </p:cNvPr>
          <p:cNvCxnSpPr>
            <a:cxnSpLocks/>
          </p:cNvCxnSpPr>
          <p:nvPr/>
        </p:nvCxnSpPr>
        <p:spPr>
          <a:xfrm flipV="1">
            <a:off x="9289372" y="1072930"/>
            <a:ext cx="1191853" cy="917043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CE88746F-B106-BA1C-9FC5-86D138E9AAF8}"/>
              </a:ext>
            </a:extLst>
          </p:cNvPr>
          <p:cNvSpPr txBox="1"/>
          <p:nvPr/>
        </p:nvSpPr>
        <p:spPr>
          <a:xfrm>
            <a:off x="9657680" y="749833"/>
            <a:ext cx="7634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800" dirty="0" err="1"/>
              <a:t>Embedding</a:t>
            </a:r>
            <a:endParaRPr lang="fr-FR" sz="800" dirty="0"/>
          </a:p>
          <a:p>
            <a:pPr algn="ctr"/>
            <a:r>
              <a:rPr lang="fr-FR" sz="800" dirty="0"/>
              <a:t>partagé</a:t>
            </a:r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7E4FE452-E0C7-5CD2-BC92-549D300E4791}"/>
              </a:ext>
            </a:extLst>
          </p:cNvPr>
          <p:cNvSpPr/>
          <p:nvPr/>
        </p:nvSpPr>
        <p:spPr>
          <a:xfrm>
            <a:off x="8798294" y="874359"/>
            <a:ext cx="881766" cy="1193897"/>
          </a:xfrm>
          <a:prstGeom prst="cube">
            <a:avLst>
              <a:gd name="adj" fmla="val 7668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279516A8-E192-62F4-98CA-5C6D45DB2639}"/>
              </a:ext>
            </a:extLst>
          </p:cNvPr>
          <p:cNvSpPr txBox="1"/>
          <p:nvPr/>
        </p:nvSpPr>
        <p:spPr>
          <a:xfrm rot="18975872">
            <a:off x="9055326" y="1743851"/>
            <a:ext cx="5004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" dirty="0"/>
              <a:t>Fine-tune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8934D055-1216-C272-C7D1-9FDFADC28478}"/>
              </a:ext>
            </a:extLst>
          </p:cNvPr>
          <p:cNvCxnSpPr>
            <a:cxnSpLocks/>
          </p:cNvCxnSpPr>
          <p:nvPr/>
        </p:nvCxnSpPr>
        <p:spPr>
          <a:xfrm flipV="1">
            <a:off x="9289372" y="1827614"/>
            <a:ext cx="764942" cy="162359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4D991D2D-DC9E-1545-731C-E0DE1088C2FA}"/>
              </a:ext>
            </a:extLst>
          </p:cNvPr>
          <p:cNvCxnSpPr>
            <a:cxnSpLocks/>
          </p:cNvCxnSpPr>
          <p:nvPr/>
        </p:nvCxnSpPr>
        <p:spPr>
          <a:xfrm>
            <a:off x="10386134" y="1850366"/>
            <a:ext cx="281121" cy="71324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22071100-A9E0-E986-DCBD-575464D745D1}"/>
              </a:ext>
            </a:extLst>
          </p:cNvPr>
          <p:cNvSpPr txBox="1"/>
          <p:nvPr/>
        </p:nvSpPr>
        <p:spPr>
          <a:xfrm rot="18998192">
            <a:off x="10449265" y="781998"/>
            <a:ext cx="510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espèce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6BFD4F39-06B0-B6C7-CCCF-6304138B5E1D}"/>
              </a:ext>
            </a:extLst>
          </p:cNvPr>
          <p:cNvSpPr txBox="1"/>
          <p:nvPr/>
        </p:nvSpPr>
        <p:spPr>
          <a:xfrm rot="18781181">
            <a:off x="10473342" y="2586627"/>
            <a:ext cx="5453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maladie</a:t>
            </a:r>
          </a:p>
        </p:txBody>
      </p:sp>
      <p:pic>
        <p:nvPicPr>
          <p:cNvPr id="68" name="Image 67">
            <a:extLst>
              <a:ext uri="{FF2B5EF4-FFF2-40B4-BE49-F238E27FC236}">
                <a16:creationId xmlns:a16="http://schemas.microsoft.com/office/drawing/2014/main" id="{C4439F9B-74DF-CCA8-D46B-3FAFDCA891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839" y="1317707"/>
            <a:ext cx="409794" cy="557543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9CE8B3B9-B12A-8AF2-687B-F31AE12505C8}"/>
              </a:ext>
            </a:extLst>
          </p:cNvPr>
          <p:cNvCxnSpPr>
            <a:cxnSpLocks/>
          </p:cNvCxnSpPr>
          <p:nvPr/>
        </p:nvCxnSpPr>
        <p:spPr>
          <a:xfrm>
            <a:off x="8470490" y="1603107"/>
            <a:ext cx="293442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62D21CC5-B126-BC8D-8EF1-630EA931CD25}"/>
              </a:ext>
            </a:extLst>
          </p:cNvPr>
          <p:cNvSpPr txBox="1"/>
          <p:nvPr/>
        </p:nvSpPr>
        <p:spPr>
          <a:xfrm>
            <a:off x="10375013" y="1781384"/>
            <a:ext cx="470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proba</a:t>
            </a:r>
          </a:p>
        </p:txBody>
      </p: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B05EB17E-7A51-61E3-1239-3B505F1DCFFD}"/>
              </a:ext>
            </a:extLst>
          </p:cNvPr>
          <p:cNvCxnSpPr>
            <a:cxnSpLocks/>
          </p:cNvCxnSpPr>
          <p:nvPr/>
        </p:nvCxnSpPr>
        <p:spPr>
          <a:xfrm flipV="1">
            <a:off x="10829141" y="968338"/>
            <a:ext cx="1090231" cy="4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0EDB1D53-2903-570B-591E-9403DCA09585}"/>
              </a:ext>
            </a:extLst>
          </p:cNvPr>
          <p:cNvCxnSpPr>
            <a:cxnSpLocks/>
          </p:cNvCxnSpPr>
          <p:nvPr/>
        </p:nvCxnSpPr>
        <p:spPr>
          <a:xfrm>
            <a:off x="10855837" y="2864300"/>
            <a:ext cx="11187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772ECBA4-804D-8646-9268-9786FB761E8A}"/>
              </a:ext>
            </a:extLst>
          </p:cNvPr>
          <p:cNvSpPr/>
          <p:nvPr/>
        </p:nvSpPr>
        <p:spPr>
          <a:xfrm>
            <a:off x="7857652" y="169029"/>
            <a:ext cx="3909720" cy="2983807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725F36B3-3B45-E10E-26F1-BE0569F8300E}"/>
              </a:ext>
            </a:extLst>
          </p:cNvPr>
          <p:cNvSpPr txBox="1"/>
          <p:nvPr/>
        </p:nvSpPr>
        <p:spPr>
          <a:xfrm>
            <a:off x="10181178" y="1346521"/>
            <a:ext cx="829623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600" dirty="0"/>
              <a:t>Dense(</a:t>
            </a:r>
            <a:r>
              <a:rPr lang="fr-FR" sz="600" dirty="0" err="1"/>
              <a:t>softmax</a:t>
            </a:r>
            <a:r>
              <a:rPr lang="fr-FR" sz="600" dirty="0"/>
              <a:t>, 2)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67E7B8E2-6AB0-4399-F502-3EB59CD25D89}"/>
              </a:ext>
            </a:extLst>
          </p:cNvPr>
          <p:cNvSpPr txBox="1"/>
          <p:nvPr/>
        </p:nvSpPr>
        <p:spPr>
          <a:xfrm>
            <a:off x="10441678" y="569164"/>
            <a:ext cx="854869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600" dirty="0"/>
              <a:t>Dense(</a:t>
            </a:r>
            <a:r>
              <a:rPr lang="fr-FR" sz="600" dirty="0" err="1"/>
              <a:t>softmax</a:t>
            </a:r>
            <a:r>
              <a:rPr lang="fr-FR" sz="600" dirty="0"/>
              <a:t>, 14)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44F71A0E-7404-4127-31D5-5EEA0FD9CB44}"/>
              </a:ext>
            </a:extLst>
          </p:cNvPr>
          <p:cNvSpPr txBox="1"/>
          <p:nvPr/>
        </p:nvSpPr>
        <p:spPr>
          <a:xfrm>
            <a:off x="10709917" y="2419547"/>
            <a:ext cx="868391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600" dirty="0"/>
              <a:t>Dense(</a:t>
            </a:r>
            <a:r>
              <a:rPr lang="fr-FR" sz="600" dirty="0" err="1"/>
              <a:t>softmax</a:t>
            </a:r>
            <a:r>
              <a:rPr lang="fr-FR" sz="600" dirty="0"/>
              <a:t>, 20)</a:t>
            </a:r>
          </a:p>
        </p:txBody>
      </p: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EBE768E0-1ECD-6902-2C32-A83E6BC2F171}"/>
              </a:ext>
            </a:extLst>
          </p:cNvPr>
          <p:cNvGrpSpPr/>
          <p:nvPr/>
        </p:nvGrpSpPr>
        <p:grpSpPr>
          <a:xfrm>
            <a:off x="11788567" y="75535"/>
            <a:ext cx="261610" cy="276999"/>
            <a:chOff x="5681149" y="908440"/>
            <a:chExt cx="261610" cy="27699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BF76909F-2A8D-38B3-E843-6FE89ED46512}"/>
                </a:ext>
              </a:extLst>
            </p:cNvPr>
            <p:cNvSpPr/>
            <p:nvPr/>
          </p:nvSpPr>
          <p:spPr>
            <a:xfrm>
              <a:off x="5712152" y="940698"/>
              <a:ext cx="199604" cy="2124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7AF23A01-122A-4B61-F2D8-A3254304AC0B}"/>
                </a:ext>
              </a:extLst>
            </p:cNvPr>
            <p:cNvSpPr txBox="1"/>
            <p:nvPr/>
          </p:nvSpPr>
          <p:spPr>
            <a:xfrm>
              <a:off x="5681149" y="90844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67EBC6F0-64A4-62F1-EBBA-70C2024A785E}"/>
              </a:ext>
            </a:extLst>
          </p:cNvPr>
          <p:cNvSpPr/>
          <p:nvPr/>
        </p:nvSpPr>
        <p:spPr>
          <a:xfrm>
            <a:off x="6292790" y="3970270"/>
            <a:ext cx="4022521" cy="233791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1" name="Cube 80">
            <a:extLst>
              <a:ext uri="{FF2B5EF4-FFF2-40B4-BE49-F238E27FC236}">
                <a16:creationId xmlns:a16="http://schemas.microsoft.com/office/drawing/2014/main" id="{EA353A6A-DDDB-9B28-676C-F6B0FDE25159}"/>
              </a:ext>
            </a:extLst>
          </p:cNvPr>
          <p:cNvSpPr/>
          <p:nvPr/>
        </p:nvSpPr>
        <p:spPr>
          <a:xfrm>
            <a:off x="7180093" y="4873200"/>
            <a:ext cx="881766" cy="1193897"/>
          </a:xfrm>
          <a:prstGeom prst="cube">
            <a:avLst>
              <a:gd name="adj" fmla="val 7668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8D54D2A6-85E7-E010-E61B-9B1DB2D01E0A}"/>
              </a:ext>
            </a:extLst>
          </p:cNvPr>
          <p:cNvSpPr/>
          <p:nvPr/>
        </p:nvSpPr>
        <p:spPr>
          <a:xfrm>
            <a:off x="9328091" y="5572646"/>
            <a:ext cx="436642" cy="517795"/>
          </a:xfrm>
          <a:prstGeom prst="cube">
            <a:avLst>
              <a:gd name="adj" fmla="val 58823"/>
            </a:avLst>
          </a:prstGeom>
          <a:solidFill>
            <a:srgbClr val="FC93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B1ABA3B8-666F-F32E-48C0-3A88A0F0A06B}"/>
              </a:ext>
            </a:extLst>
          </p:cNvPr>
          <p:cNvSpPr/>
          <p:nvPr/>
        </p:nvSpPr>
        <p:spPr>
          <a:xfrm>
            <a:off x="8609690" y="4313601"/>
            <a:ext cx="436642" cy="517795"/>
          </a:xfrm>
          <a:prstGeom prst="cube">
            <a:avLst>
              <a:gd name="adj" fmla="val 5882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EF12ACA2-8405-4F83-27BB-B52DFB2CE090}"/>
              </a:ext>
            </a:extLst>
          </p:cNvPr>
          <p:cNvSpPr txBox="1"/>
          <p:nvPr/>
        </p:nvSpPr>
        <p:spPr>
          <a:xfrm rot="18959786">
            <a:off x="8587850" y="4329514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espèce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AC7759F7-BF42-AAD1-7F53-DF1358BC9E27}"/>
              </a:ext>
            </a:extLst>
          </p:cNvPr>
          <p:cNvSpPr txBox="1"/>
          <p:nvPr/>
        </p:nvSpPr>
        <p:spPr>
          <a:xfrm rot="18648193">
            <a:off x="9263116" y="5604482"/>
            <a:ext cx="5453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maladie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1CE3BB87-8A87-197C-4E02-02772DDA3BBC}"/>
              </a:ext>
            </a:extLst>
          </p:cNvPr>
          <p:cNvSpPr txBox="1"/>
          <p:nvPr/>
        </p:nvSpPr>
        <p:spPr>
          <a:xfrm>
            <a:off x="7749541" y="4088593"/>
            <a:ext cx="949176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fr-FR" sz="600" dirty="0"/>
              <a:t>Backbone pré-entrainé</a:t>
            </a: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3B155AD4-C62F-3ED0-B3E1-24AE34ADC497}"/>
              </a:ext>
            </a:extLst>
          </p:cNvPr>
          <p:cNvCxnSpPr>
            <a:cxnSpLocks/>
          </p:cNvCxnSpPr>
          <p:nvPr/>
        </p:nvCxnSpPr>
        <p:spPr>
          <a:xfrm flipV="1">
            <a:off x="7757139" y="4677686"/>
            <a:ext cx="842590" cy="68702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A881DBE9-A66C-6808-61BB-D79F0227138C}"/>
              </a:ext>
            </a:extLst>
          </p:cNvPr>
          <p:cNvCxnSpPr>
            <a:cxnSpLocks/>
          </p:cNvCxnSpPr>
          <p:nvPr/>
        </p:nvCxnSpPr>
        <p:spPr>
          <a:xfrm>
            <a:off x="7757139" y="5364711"/>
            <a:ext cx="1565479" cy="41888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3D76D53F-BA9A-16E6-D682-ACCE35F55BB3}"/>
              </a:ext>
            </a:extLst>
          </p:cNvPr>
          <p:cNvSpPr txBox="1"/>
          <p:nvPr/>
        </p:nvSpPr>
        <p:spPr>
          <a:xfrm>
            <a:off x="8698838" y="4154452"/>
            <a:ext cx="854869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600" dirty="0"/>
              <a:t>Dense(</a:t>
            </a:r>
            <a:r>
              <a:rPr lang="fr-FR" sz="600" dirty="0" err="1"/>
              <a:t>softmax</a:t>
            </a:r>
            <a:r>
              <a:rPr lang="fr-FR" sz="600" dirty="0"/>
              <a:t>)</a:t>
            </a:r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548388AA-4335-EF29-6BA9-F146DE4C9032}"/>
              </a:ext>
            </a:extLst>
          </p:cNvPr>
          <p:cNvCxnSpPr>
            <a:cxnSpLocks/>
          </p:cNvCxnSpPr>
          <p:nvPr/>
        </p:nvCxnSpPr>
        <p:spPr>
          <a:xfrm>
            <a:off x="6858704" y="5323605"/>
            <a:ext cx="23529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280016EC-5D33-D40B-35D6-9FA99C98209D}"/>
              </a:ext>
            </a:extLst>
          </p:cNvPr>
          <p:cNvCxnSpPr>
            <a:cxnSpLocks/>
          </p:cNvCxnSpPr>
          <p:nvPr/>
        </p:nvCxnSpPr>
        <p:spPr>
          <a:xfrm flipV="1">
            <a:off x="7757139" y="5225434"/>
            <a:ext cx="699631" cy="13927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id="{D2B8BCB4-055A-67AA-3ECB-6F2E13DC46B0}"/>
              </a:ext>
            </a:extLst>
          </p:cNvPr>
          <p:cNvSpPr txBox="1"/>
          <p:nvPr/>
        </p:nvSpPr>
        <p:spPr>
          <a:xfrm>
            <a:off x="9402555" y="5371697"/>
            <a:ext cx="764331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600" dirty="0"/>
              <a:t>Dense(</a:t>
            </a:r>
            <a:r>
              <a:rPr lang="fr-FR" sz="600" dirty="0" err="1"/>
              <a:t>softmax</a:t>
            </a:r>
            <a:r>
              <a:rPr lang="fr-FR" sz="600" dirty="0"/>
              <a:t>)</a:t>
            </a:r>
          </a:p>
        </p:txBody>
      </p: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52DCC32C-4C79-237F-2E8B-068706722FA7}"/>
              </a:ext>
            </a:extLst>
          </p:cNvPr>
          <p:cNvCxnSpPr>
            <a:cxnSpLocks/>
          </p:cNvCxnSpPr>
          <p:nvPr/>
        </p:nvCxnSpPr>
        <p:spPr>
          <a:xfrm>
            <a:off x="9674567" y="5817152"/>
            <a:ext cx="5894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C1682291-3AB3-28B6-4134-E76967FB36D3}"/>
              </a:ext>
            </a:extLst>
          </p:cNvPr>
          <p:cNvSpPr/>
          <p:nvPr/>
        </p:nvSpPr>
        <p:spPr>
          <a:xfrm>
            <a:off x="6328917" y="4052997"/>
            <a:ext cx="3738169" cy="2191899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pic>
        <p:nvPicPr>
          <p:cNvPr id="95" name="Image 94">
            <a:extLst>
              <a:ext uri="{FF2B5EF4-FFF2-40B4-BE49-F238E27FC236}">
                <a16:creationId xmlns:a16="http://schemas.microsoft.com/office/drawing/2014/main" id="{9DBFCBA5-A0A3-5B06-6C9D-8F90A092C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1035" y="5054028"/>
            <a:ext cx="409794" cy="55754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6" name="Cube 95">
            <a:extLst>
              <a:ext uri="{FF2B5EF4-FFF2-40B4-BE49-F238E27FC236}">
                <a16:creationId xmlns:a16="http://schemas.microsoft.com/office/drawing/2014/main" id="{61B8BF91-A9D2-0D3C-1D73-512E2AE51B75}"/>
              </a:ext>
            </a:extLst>
          </p:cNvPr>
          <p:cNvSpPr/>
          <p:nvPr/>
        </p:nvSpPr>
        <p:spPr>
          <a:xfrm>
            <a:off x="8487769" y="4936832"/>
            <a:ext cx="436642" cy="517795"/>
          </a:xfrm>
          <a:prstGeom prst="cube">
            <a:avLst>
              <a:gd name="adj" fmla="val 58823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FD729A63-1560-9A64-A69E-AF91DDE5FCF7}"/>
              </a:ext>
            </a:extLst>
          </p:cNvPr>
          <p:cNvSpPr txBox="1"/>
          <p:nvPr/>
        </p:nvSpPr>
        <p:spPr>
          <a:xfrm rot="18677544">
            <a:off x="8465998" y="4937444"/>
            <a:ext cx="495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/>
              <a:t>santé</a:t>
            </a: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E34766DF-B1F3-3709-A485-B986498C1457}"/>
              </a:ext>
            </a:extLst>
          </p:cNvPr>
          <p:cNvCxnSpPr>
            <a:cxnSpLocks/>
          </p:cNvCxnSpPr>
          <p:nvPr/>
        </p:nvCxnSpPr>
        <p:spPr>
          <a:xfrm>
            <a:off x="8942292" y="4556305"/>
            <a:ext cx="490917" cy="104590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AA53F5BF-8F56-5F68-A99E-E1B29F9CF9BF}"/>
              </a:ext>
            </a:extLst>
          </p:cNvPr>
          <p:cNvCxnSpPr>
            <a:cxnSpLocks/>
          </p:cNvCxnSpPr>
          <p:nvPr/>
        </p:nvCxnSpPr>
        <p:spPr>
          <a:xfrm>
            <a:off x="8788543" y="5176695"/>
            <a:ext cx="620390" cy="50712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ZoneTexte 99">
            <a:extLst>
              <a:ext uri="{FF2B5EF4-FFF2-40B4-BE49-F238E27FC236}">
                <a16:creationId xmlns:a16="http://schemas.microsoft.com/office/drawing/2014/main" id="{B7C37403-CDE1-5F92-293C-D888FE81B464}"/>
              </a:ext>
            </a:extLst>
          </p:cNvPr>
          <p:cNvSpPr txBox="1"/>
          <p:nvPr/>
        </p:nvSpPr>
        <p:spPr>
          <a:xfrm>
            <a:off x="8487096" y="4786760"/>
            <a:ext cx="854869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600" dirty="0"/>
              <a:t>Dense(</a:t>
            </a:r>
            <a:r>
              <a:rPr lang="fr-FR" sz="600" dirty="0" err="1"/>
              <a:t>softmax</a:t>
            </a:r>
            <a:r>
              <a:rPr lang="fr-FR" sz="600" dirty="0"/>
              <a:t>)</a:t>
            </a:r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A991512F-BAF0-337D-F2CA-1445CE603F24}"/>
              </a:ext>
            </a:extLst>
          </p:cNvPr>
          <p:cNvSpPr/>
          <p:nvPr/>
        </p:nvSpPr>
        <p:spPr>
          <a:xfrm>
            <a:off x="7184423" y="4350873"/>
            <a:ext cx="881766" cy="1193897"/>
          </a:xfrm>
          <a:prstGeom prst="cube">
            <a:avLst>
              <a:gd name="adj" fmla="val 7668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07F7E4E7-6528-0675-9C17-2A37CFC110ED}"/>
              </a:ext>
            </a:extLst>
          </p:cNvPr>
          <p:cNvSpPr txBox="1"/>
          <p:nvPr/>
        </p:nvSpPr>
        <p:spPr>
          <a:xfrm rot="18975872">
            <a:off x="7441455" y="5220365"/>
            <a:ext cx="5004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" dirty="0"/>
              <a:t>Fine-tune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D445906F-3EBC-540F-A9AC-E544F2ACC8F5}"/>
              </a:ext>
            </a:extLst>
          </p:cNvPr>
          <p:cNvSpPr txBox="1"/>
          <p:nvPr/>
        </p:nvSpPr>
        <p:spPr>
          <a:xfrm>
            <a:off x="10160997" y="2248084"/>
            <a:ext cx="5373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err="1"/>
              <a:t>concat</a:t>
            </a:r>
            <a:endParaRPr lang="fr-FR" sz="800" dirty="0"/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BD5BE4C5-9FDE-EA3D-9930-DEE86FC50F53}"/>
              </a:ext>
            </a:extLst>
          </p:cNvPr>
          <p:cNvSpPr txBox="1"/>
          <p:nvPr/>
        </p:nvSpPr>
        <p:spPr>
          <a:xfrm>
            <a:off x="8994069" y="5281237"/>
            <a:ext cx="5373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err="1"/>
              <a:t>concat</a:t>
            </a:r>
            <a:endParaRPr lang="fr-FR" sz="800" dirty="0"/>
          </a:p>
        </p:txBody>
      </p: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91E60577-B94C-1C25-A39C-F90453ACEECC}"/>
              </a:ext>
            </a:extLst>
          </p:cNvPr>
          <p:cNvGrpSpPr/>
          <p:nvPr/>
        </p:nvGrpSpPr>
        <p:grpSpPr>
          <a:xfrm>
            <a:off x="10078283" y="3944432"/>
            <a:ext cx="261610" cy="276999"/>
            <a:chOff x="5681149" y="908440"/>
            <a:chExt cx="261610" cy="276999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003EEBA4-A71E-F889-E82D-AECB7883D5E7}"/>
                </a:ext>
              </a:extLst>
            </p:cNvPr>
            <p:cNvSpPr/>
            <p:nvPr/>
          </p:nvSpPr>
          <p:spPr>
            <a:xfrm>
              <a:off x="5712152" y="940698"/>
              <a:ext cx="199604" cy="2124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07" name="ZoneTexte 106">
              <a:extLst>
                <a:ext uri="{FF2B5EF4-FFF2-40B4-BE49-F238E27FC236}">
                  <a16:creationId xmlns:a16="http://schemas.microsoft.com/office/drawing/2014/main" id="{9BF4A899-AECB-263C-49D7-93A4526A6491}"/>
                </a:ext>
              </a:extLst>
            </p:cNvPr>
            <p:cNvSpPr txBox="1"/>
            <p:nvPr/>
          </p:nvSpPr>
          <p:spPr>
            <a:xfrm>
              <a:off x="5681149" y="90844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</p:grpSp>
      <p:sp>
        <p:nvSpPr>
          <p:cNvPr id="108" name="Rectangle 107">
            <a:extLst>
              <a:ext uri="{FF2B5EF4-FFF2-40B4-BE49-F238E27FC236}">
                <a16:creationId xmlns:a16="http://schemas.microsoft.com/office/drawing/2014/main" id="{A308955F-94EB-0A6E-78EC-D303A66D44CB}"/>
              </a:ext>
            </a:extLst>
          </p:cNvPr>
          <p:cNvSpPr/>
          <p:nvPr/>
        </p:nvSpPr>
        <p:spPr>
          <a:xfrm>
            <a:off x="2083690" y="3159481"/>
            <a:ext cx="4120738" cy="312882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9" name="Cube 108">
            <a:extLst>
              <a:ext uri="{FF2B5EF4-FFF2-40B4-BE49-F238E27FC236}">
                <a16:creationId xmlns:a16="http://schemas.microsoft.com/office/drawing/2014/main" id="{AFFC4473-DEC0-96B3-D85D-50C849E48521}"/>
              </a:ext>
            </a:extLst>
          </p:cNvPr>
          <p:cNvSpPr/>
          <p:nvPr/>
        </p:nvSpPr>
        <p:spPr>
          <a:xfrm>
            <a:off x="5067013" y="4642583"/>
            <a:ext cx="436642" cy="517795"/>
          </a:xfrm>
          <a:prstGeom prst="cube">
            <a:avLst>
              <a:gd name="adj" fmla="val 5882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CF3DBF15-70C3-2CA2-087C-557AB793D840}"/>
              </a:ext>
            </a:extLst>
          </p:cNvPr>
          <p:cNvSpPr/>
          <p:nvPr/>
        </p:nvSpPr>
        <p:spPr>
          <a:xfrm>
            <a:off x="4587263" y="5214277"/>
            <a:ext cx="436642" cy="517795"/>
          </a:xfrm>
          <a:prstGeom prst="cube">
            <a:avLst>
              <a:gd name="adj" fmla="val 58823"/>
            </a:avLst>
          </a:prstGeom>
          <a:solidFill>
            <a:srgbClr val="FC93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5C46632A-46B2-39E1-BEF5-C5D42E97F049}"/>
              </a:ext>
            </a:extLst>
          </p:cNvPr>
          <p:cNvSpPr txBox="1"/>
          <p:nvPr/>
        </p:nvSpPr>
        <p:spPr>
          <a:xfrm rot="18998192">
            <a:off x="5012867" y="4664440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espèce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DD4C978A-87DB-7392-7C72-6F665C126A2A}"/>
              </a:ext>
            </a:extLst>
          </p:cNvPr>
          <p:cNvSpPr txBox="1"/>
          <p:nvPr/>
        </p:nvSpPr>
        <p:spPr>
          <a:xfrm rot="18781181">
            <a:off x="4473957" y="5274572"/>
            <a:ext cx="5453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maladie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D8F9F327-4099-A586-3B00-565395B033B0}"/>
              </a:ext>
            </a:extLst>
          </p:cNvPr>
          <p:cNvSpPr txBox="1"/>
          <p:nvPr/>
        </p:nvSpPr>
        <p:spPr>
          <a:xfrm>
            <a:off x="2881192" y="3605270"/>
            <a:ext cx="1281654" cy="33855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fr-FR" sz="800" dirty="0"/>
              <a:t>1 Backbone pré-entrainé partagé</a:t>
            </a:r>
          </a:p>
        </p:txBody>
      </p:sp>
      <p:sp>
        <p:nvSpPr>
          <p:cNvPr id="114" name="Cube 113">
            <a:extLst>
              <a:ext uri="{FF2B5EF4-FFF2-40B4-BE49-F238E27FC236}">
                <a16:creationId xmlns:a16="http://schemas.microsoft.com/office/drawing/2014/main" id="{72E34E4B-A574-D8C8-5108-D9582E136013}"/>
              </a:ext>
            </a:extLst>
          </p:cNvPr>
          <p:cNvSpPr/>
          <p:nvPr/>
        </p:nvSpPr>
        <p:spPr>
          <a:xfrm>
            <a:off x="3149455" y="4503795"/>
            <a:ext cx="881766" cy="1193897"/>
          </a:xfrm>
          <a:prstGeom prst="cube">
            <a:avLst>
              <a:gd name="adj" fmla="val 7668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2DD512DC-B0C7-A286-79CA-32499857DE56}"/>
              </a:ext>
            </a:extLst>
          </p:cNvPr>
          <p:cNvSpPr/>
          <p:nvPr/>
        </p:nvSpPr>
        <p:spPr>
          <a:xfrm>
            <a:off x="2285571" y="3357735"/>
            <a:ext cx="3543848" cy="277817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cxnSp>
        <p:nvCxnSpPr>
          <p:cNvPr id="116" name="Connecteur droit avec flèche 115">
            <a:extLst>
              <a:ext uri="{FF2B5EF4-FFF2-40B4-BE49-F238E27FC236}">
                <a16:creationId xmlns:a16="http://schemas.microsoft.com/office/drawing/2014/main" id="{AB8E31C7-35D8-C4A6-A0C2-A822EFC01E59}"/>
              </a:ext>
            </a:extLst>
          </p:cNvPr>
          <p:cNvCxnSpPr>
            <a:cxnSpLocks/>
          </p:cNvCxnSpPr>
          <p:nvPr/>
        </p:nvCxnSpPr>
        <p:spPr>
          <a:xfrm>
            <a:off x="3644863" y="5097082"/>
            <a:ext cx="1025479" cy="25458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7" name="ZoneTexte 116">
            <a:extLst>
              <a:ext uri="{FF2B5EF4-FFF2-40B4-BE49-F238E27FC236}">
                <a16:creationId xmlns:a16="http://schemas.microsoft.com/office/drawing/2014/main" id="{E1CB796F-15F3-42E8-95B1-0AD959C1FC64}"/>
              </a:ext>
            </a:extLst>
          </p:cNvPr>
          <p:cNvSpPr txBox="1"/>
          <p:nvPr/>
        </p:nvSpPr>
        <p:spPr>
          <a:xfrm>
            <a:off x="4115321" y="3360973"/>
            <a:ext cx="7634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800" dirty="0" err="1"/>
              <a:t>Embedding</a:t>
            </a:r>
            <a:endParaRPr lang="fr-FR" sz="800" dirty="0"/>
          </a:p>
          <a:p>
            <a:pPr algn="ctr"/>
            <a:r>
              <a:rPr lang="fr-FR" sz="800" dirty="0"/>
              <a:t>partagé</a:t>
            </a:r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F4F54843-FA0B-D68D-1779-F749E69A979A}"/>
              </a:ext>
            </a:extLst>
          </p:cNvPr>
          <p:cNvSpPr txBox="1"/>
          <p:nvPr/>
        </p:nvSpPr>
        <p:spPr>
          <a:xfrm>
            <a:off x="4805584" y="3666825"/>
            <a:ext cx="1023835" cy="21544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800" dirty="0"/>
              <a:t>2 Dense(</a:t>
            </a:r>
            <a:r>
              <a:rPr lang="fr-FR" sz="800" dirty="0" err="1"/>
              <a:t>softmax</a:t>
            </a:r>
            <a:r>
              <a:rPr lang="fr-FR" sz="800" dirty="0"/>
              <a:t>)</a:t>
            </a:r>
          </a:p>
        </p:txBody>
      </p:sp>
      <p:sp>
        <p:nvSpPr>
          <p:cNvPr id="119" name="Cube 118">
            <a:extLst>
              <a:ext uri="{FF2B5EF4-FFF2-40B4-BE49-F238E27FC236}">
                <a16:creationId xmlns:a16="http://schemas.microsoft.com/office/drawing/2014/main" id="{770BD882-5122-6C68-FE0C-71201383D96E}"/>
              </a:ext>
            </a:extLst>
          </p:cNvPr>
          <p:cNvSpPr/>
          <p:nvPr/>
        </p:nvSpPr>
        <p:spPr>
          <a:xfrm>
            <a:off x="3153785" y="3981468"/>
            <a:ext cx="881766" cy="1193897"/>
          </a:xfrm>
          <a:prstGeom prst="cube">
            <a:avLst>
              <a:gd name="adj" fmla="val 7668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E535A5B1-ED0A-E0B4-E518-8F789633925D}"/>
              </a:ext>
            </a:extLst>
          </p:cNvPr>
          <p:cNvSpPr txBox="1"/>
          <p:nvPr/>
        </p:nvSpPr>
        <p:spPr>
          <a:xfrm rot="18975872">
            <a:off x="3410817" y="4850960"/>
            <a:ext cx="5004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" dirty="0"/>
              <a:t>Fine-tune</a:t>
            </a:r>
          </a:p>
        </p:txBody>
      </p:sp>
      <p:cxnSp>
        <p:nvCxnSpPr>
          <p:cNvPr id="121" name="Connecteur droit avec flèche 120">
            <a:extLst>
              <a:ext uri="{FF2B5EF4-FFF2-40B4-BE49-F238E27FC236}">
                <a16:creationId xmlns:a16="http://schemas.microsoft.com/office/drawing/2014/main" id="{A9340470-3514-D271-8FB2-CE3D06FE64F5}"/>
              </a:ext>
            </a:extLst>
          </p:cNvPr>
          <p:cNvCxnSpPr>
            <a:cxnSpLocks/>
          </p:cNvCxnSpPr>
          <p:nvPr/>
        </p:nvCxnSpPr>
        <p:spPr>
          <a:xfrm flipV="1">
            <a:off x="3644863" y="4753450"/>
            <a:ext cx="1505959" cy="347293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52D8E816-4B6B-44CE-7896-2E5A67AA6A45}"/>
              </a:ext>
            </a:extLst>
          </p:cNvPr>
          <p:cNvCxnSpPr>
            <a:cxnSpLocks/>
            <a:stCxn id="113" idx="3"/>
            <a:endCxn id="118" idx="1"/>
          </p:cNvCxnSpPr>
          <p:nvPr/>
        </p:nvCxnSpPr>
        <p:spPr>
          <a:xfrm>
            <a:off x="4162846" y="3774547"/>
            <a:ext cx="642738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ZoneTexte 122">
            <a:extLst>
              <a:ext uri="{FF2B5EF4-FFF2-40B4-BE49-F238E27FC236}">
                <a16:creationId xmlns:a16="http://schemas.microsoft.com/office/drawing/2014/main" id="{17DF1928-85B1-853A-64B4-D09903D24831}"/>
              </a:ext>
            </a:extLst>
          </p:cNvPr>
          <p:cNvSpPr txBox="1"/>
          <p:nvPr/>
        </p:nvSpPr>
        <p:spPr>
          <a:xfrm>
            <a:off x="4115321" y="5853864"/>
            <a:ext cx="18704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* Classes :  20 maladies + 1 santé</a:t>
            </a:r>
            <a:endParaRPr lang="fr-FR" sz="800" dirty="0"/>
          </a:p>
        </p:txBody>
      </p:sp>
      <p:sp>
        <p:nvSpPr>
          <p:cNvPr id="124" name="ZoneTexte 123">
            <a:extLst>
              <a:ext uri="{FF2B5EF4-FFF2-40B4-BE49-F238E27FC236}">
                <a16:creationId xmlns:a16="http://schemas.microsoft.com/office/drawing/2014/main" id="{0974E87D-7DC5-9452-57FE-709E910A389F}"/>
              </a:ext>
            </a:extLst>
          </p:cNvPr>
          <p:cNvSpPr txBox="1"/>
          <p:nvPr/>
        </p:nvSpPr>
        <p:spPr>
          <a:xfrm rot="18847604">
            <a:off x="4459312" y="5344003"/>
            <a:ext cx="79102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700" dirty="0"/>
              <a:t>(</a:t>
            </a:r>
            <a:r>
              <a:rPr lang="fr-FR" sz="700" dirty="0" err="1"/>
              <a:t>healthy</a:t>
            </a:r>
            <a:r>
              <a:rPr lang="fr-FR" sz="700" dirty="0"/>
              <a:t> inclus)</a:t>
            </a:r>
          </a:p>
        </p:txBody>
      </p:sp>
      <p:pic>
        <p:nvPicPr>
          <p:cNvPr id="125" name="Image 124">
            <a:extLst>
              <a:ext uri="{FF2B5EF4-FFF2-40B4-BE49-F238E27FC236}">
                <a16:creationId xmlns:a16="http://schemas.microsoft.com/office/drawing/2014/main" id="{0334BD60-080A-F789-206F-1157C94751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7780" y="4468050"/>
            <a:ext cx="409794" cy="557543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8FD65AD6-A8B7-84E4-0799-DD4612D3687F}"/>
              </a:ext>
            </a:extLst>
          </p:cNvPr>
          <p:cNvCxnSpPr>
            <a:cxnSpLocks/>
          </p:cNvCxnSpPr>
          <p:nvPr/>
        </p:nvCxnSpPr>
        <p:spPr>
          <a:xfrm>
            <a:off x="2839431" y="4753450"/>
            <a:ext cx="293442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Connecteur droit avec flèche 126">
            <a:extLst>
              <a:ext uri="{FF2B5EF4-FFF2-40B4-BE49-F238E27FC236}">
                <a16:creationId xmlns:a16="http://schemas.microsoft.com/office/drawing/2014/main" id="{796C4320-E5DF-F3AF-E741-68271A34FA7C}"/>
              </a:ext>
            </a:extLst>
          </p:cNvPr>
          <p:cNvCxnSpPr>
            <a:cxnSpLocks/>
          </p:cNvCxnSpPr>
          <p:nvPr/>
        </p:nvCxnSpPr>
        <p:spPr>
          <a:xfrm>
            <a:off x="5369987" y="4868066"/>
            <a:ext cx="687882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CF9B9F8F-1DEB-48EA-9E02-7C62F23BC113}"/>
              </a:ext>
            </a:extLst>
          </p:cNvPr>
          <p:cNvCxnSpPr>
            <a:cxnSpLocks/>
          </p:cNvCxnSpPr>
          <p:nvPr/>
        </p:nvCxnSpPr>
        <p:spPr>
          <a:xfrm flipV="1">
            <a:off x="4910201" y="5499102"/>
            <a:ext cx="1175474" cy="744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9" name="Groupe 128">
            <a:extLst>
              <a:ext uri="{FF2B5EF4-FFF2-40B4-BE49-F238E27FC236}">
                <a16:creationId xmlns:a16="http://schemas.microsoft.com/office/drawing/2014/main" id="{AA48AA53-9157-DBB4-6074-E1E158F1622D}"/>
              </a:ext>
            </a:extLst>
          </p:cNvPr>
          <p:cNvGrpSpPr/>
          <p:nvPr/>
        </p:nvGrpSpPr>
        <p:grpSpPr>
          <a:xfrm>
            <a:off x="5966746" y="3135367"/>
            <a:ext cx="261610" cy="276999"/>
            <a:chOff x="5681149" y="908440"/>
            <a:chExt cx="261610" cy="276999"/>
          </a:xfrm>
        </p:grpSpPr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F4385FFF-5059-8493-A17F-85ACCCFB1A6A}"/>
                </a:ext>
              </a:extLst>
            </p:cNvPr>
            <p:cNvSpPr/>
            <p:nvPr/>
          </p:nvSpPr>
          <p:spPr>
            <a:xfrm>
              <a:off x="5712152" y="940698"/>
              <a:ext cx="199604" cy="2124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31" name="ZoneTexte 130">
              <a:extLst>
                <a:ext uri="{FF2B5EF4-FFF2-40B4-BE49-F238E27FC236}">
                  <a16:creationId xmlns:a16="http://schemas.microsoft.com/office/drawing/2014/main" id="{FB423495-CE14-22E7-5B3D-B44BA194AFEF}"/>
                </a:ext>
              </a:extLst>
            </p:cNvPr>
            <p:cNvSpPr txBox="1"/>
            <p:nvPr/>
          </p:nvSpPr>
          <p:spPr>
            <a:xfrm>
              <a:off x="5681149" y="90844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</p:grpSp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D4CB9C69-3381-A308-D50B-ADCB80631C4C}"/>
              </a:ext>
            </a:extLst>
          </p:cNvPr>
          <p:cNvCxnSpPr>
            <a:cxnSpLocks/>
          </p:cNvCxnSpPr>
          <p:nvPr/>
        </p:nvCxnSpPr>
        <p:spPr>
          <a:xfrm>
            <a:off x="8994660" y="4461386"/>
            <a:ext cx="126562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64865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9E1224-A22B-BCCA-6CE9-8E2D03136D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roupe 51">
            <a:extLst>
              <a:ext uri="{FF2B5EF4-FFF2-40B4-BE49-F238E27FC236}">
                <a16:creationId xmlns:a16="http://schemas.microsoft.com/office/drawing/2014/main" id="{313D6628-4EF3-8931-3FB3-F93A91BADF66}"/>
              </a:ext>
            </a:extLst>
          </p:cNvPr>
          <p:cNvGrpSpPr/>
          <p:nvPr/>
        </p:nvGrpSpPr>
        <p:grpSpPr>
          <a:xfrm>
            <a:off x="1357147" y="184742"/>
            <a:ext cx="3596517" cy="3115370"/>
            <a:chOff x="1357147" y="184742"/>
            <a:chExt cx="3596517" cy="3115370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975AF2D-FED4-13C4-E5BD-00828BC31D5E}"/>
                </a:ext>
              </a:extLst>
            </p:cNvPr>
            <p:cNvSpPr/>
            <p:nvPr/>
          </p:nvSpPr>
          <p:spPr>
            <a:xfrm>
              <a:off x="1357147" y="219795"/>
              <a:ext cx="3555203" cy="308031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" name="Cube 4">
              <a:extLst>
                <a:ext uri="{FF2B5EF4-FFF2-40B4-BE49-F238E27FC236}">
                  <a16:creationId xmlns:a16="http://schemas.microsoft.com/office/drawing/2014/main" id="{A6D6E98E-750B-5E39-ED6D-066A3E200357}"/>
                </a:ext>
              </a:extLst>
            </p:cNvPr>
            <p:cNvSpPr/>
            <p:nvPr/>
          </p:nvSpPr>
          <p:spPr>
            <a:xfrm>
              <a:off x="2751404" y="723346"/>
              <a:ext cx="328157" cy="532070"/>
            </a:xfrm>
            <a:prstGeom prst="cube">
              <a:avLst>
                <a:gd name="adj" fmla="val 76680"/>
              </a:avLst>
            </a:prstGeom>
            <a:solidFill>
              <a:srgbClr val="FEDE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6" name="Cube 5">
              <a:extLst>
                <a:ext uri="{FF2B5EF4-FFF2-40B4-BE49-F238E27FC236}">
                  <a16:creationId xmlns:a16="http://schemas.microsoft.com/office/drawing/2014/main" id="{FF4637FF-28EF-2671-ECCA-C8CFEF9C48CE}"/>
                </a:ext>
              </a:extLst>
            </p:cNvPr>
            <p:cNvSpPr/>
            <p:nvPr/>
          </p:nvSpPr>
          <p:spPr>
            <a:xfrm>
              <a:off x="3771281" y="2579358"/>
              <a:ext cx="436642" cy="517795"/>
            </a:xfrm>
            <a:prstGeom prst="cube">
              <a:avLst>
                <a:gd name="adj" fmla="val 58823"/>
              </a:avLst>
            </a:prstGeom>
            <a:solidFill>
              <a:srgbClr val="FC93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CCD378CB-0052-4CC0-71EC-F826397F2380}"/>
                </a:ext>
              </a:extLst>
            </p:cNvPr>
            <p:cNvSpPr/>
            <p:nvPr/>
          </p:nvSpPr>
          <p:spPr>
            <a:xfrm>
              <a:off x="3830815" y="1687942"/>
              <a:ext cx="436642" cy="517795"/>
            </a:xfrm>
            <a:prstGeom prst="cube">
              <a:avLst>
                <a:gd name="adj" fmla="val 58823"/>
              </a:avLst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8B729D0-AE18-E5F0-52DB-193A9EA64CC9}"/>
                </a:ext>
              </a:extLst>
            </p:cNvPr>
            <p:cNvSpPr/>
            <p:nvPr/>
          </p:nvSpPr>
          <p:spPr>
            <a:xfrm>
              <a:off x="3835932" y="720284"/>
              <a:ext cx="436642" cy="517795"/>
            </a:xfrm>
            <a:prstGeom prst="cube">
              <a:avLst>
                <a:gd name="adj" fmla="val 58823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70DE450E-7B7E-0751-F92F-3C41E1594030}"/>
                </a:ext>
              </a:extLst>
            </p:cNvPr>
            <p:cNvSpPr txBox="1"/>
            <p:nvPr/>
          </p:nvSpPr>
          <p:spPr>
            <a:xfrm rot="18895622">
              <a:off x="3806632" y="735122"/>
              <a:ext cx="5100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espèce</a:t>
              </a: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78817DE-F9A0-595A-A96F-62631D00B4EA}"/>
                </a:ext>
              </a:extLst>
            </p:cNvPr>
            <p:cNvSpPr txBox="1"/>
            <p:nvPr/>
          </p:nvSpPr>
          <p:spPr>
            <a:xfrm rot="18851968">
              <a:off x="3816631" y="1704057"/>
              <a:ext cx="4331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santé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1242A2A-F4AD-9656-08E7-688051969C67}"/>
                </a:ext>
              </a:extLst>
            </p:cNvPr>
            <p:cNvSpPr txBox="1"/>
            <p:nvPr/>
          </p:nvSpPr>
          <p:spPr>
            <a:xfrm rot="18620261">
              <a:off x="3716929" y="2632125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maladie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E8335840-83A4-F443-05F9-B1C1A68A493F}"/>
                </a:ext>
              </a:extLst>
            </p:cNvPr>
            <p:cNvSpPr txBox="1"/>
            <p:nvPr/>
          </p:nvSpPr>
          <p:spPr>
            <a:xfrm>
              <a:off x="2580889" y="319232"/>
              <a:ext cx="949176" cy="184666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600" dirty="0">
                  <a:solidFill>
                    <a:schemeClr val="bg1"/>
                  </a:solidFill>
                </a:rPr>
                <a:t>Backbone pré-entrainé</a:t>
              </a:r>
            </a:p>
          </p:txBody>
        </p:sp>
        <p:sp>
          <p:nvSpPr>
            <p:cNvPr id="13" name="Cube 12">
              <a:extLst>
                <a:ext uri="{FF2B5EF4-FFF2-40B4-BE49-F238E27FC236}">
                  <a16:creationId xmlns:a16="http://schemas.microsoft.com/office/drawing/2014/main" id="{CDDDA8CC-253C-4E05-D710-DD1EA2EC22C2}"/>
                </a:ext>
              </a:extLst>
            </p:cNvPr>
            <p:cNvSpPr/>
            <p:nvPr/>
          </p:nvSpPr>
          <p:spPr>
            <a:xfrm>
              <a:off x="2729991" y="1683204"/>
              <a:ext cx="328157" cy="532070"/>
            </a:xfrm>
            <a:prstGeom prst="cube">
              <a:avLst>
                <a:gd name="adj" fmla="val 76680"/>
              </a:avLst>
            </a:prstGeom>
            <a:solidFill>
              <a:srgbClr val="C7FDD9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4" name="Cube 13">
              <a:extLst>
                <a:ext uri="{FF2B5EF4-FFF2-40B4-BE49-F238E27FC236}">
                  <a16:creationId xmlns:a16="http://schemas.microsoft.com/office/drawing/2014/main" id="{93654A1E-852E-0041-EEA9-C7896A22D8A1}"/>
                </a:ext>
              </a:extLst>
            </p:cNvPr>
            <p:cNvSpPr/>
            <p:nvPr/>
          </p:nvSpPr>
          <p:spPr>
            <a:xfrm>
              <a:off x="2745883" y="2648713"/>
              <a:ext cx="328157" cy="532070"/>
            </a:xfrm>
            <a:prstGeom prst="cube">
              <a:avLst>
                <a:gd name="adj" fmla="val 7668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cxnSp>
          <p:nvCxnSpPr>
            <p:cNvPr id="15" name="Connecteur droit avec flèche 14">
              <a:extLst>
                <a:ext uri="{FF2B5EF4-FFF2-40B4-BE49-F238E27FC236}">
                  <a16:creationId xmlns:a16="http://schemas.microsoft.com/office/drawing/2014/main" id="{F8912789-15FC-F213-9683-084FA2029CBF}"/>
                </a:ext>
              </a:extLst>
            </p:cNvPr>
            <p:cNvCxnSpPr>
              <a:cxnSpLocks/>
            </p:cNvCxnSpPr>
            <p:nvPr/>
          </p:nvCxnSpPr>
          <p:spPr>
            <a:xfrm>
              <a:off x="2926232" y="1995791"/>
              <a:ext cx="751760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A148D2E5-4C17-CA9C-257E-5594BB71DCB1}"/>
                </a:ext>
              </a:extLst>
            </p:cNvPr>
            <p:cNvCxnSpPr>
              <a:cxnSpLocks/>
            </p:cNvCxnSpPr>
            <p:nvPr/>
          </p:nvCxnSpPr>
          <p:spPr>
            <a:xfrm>
              <a:off x="2972140" y="1022050"/>
              <a:ext cx="78288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0456F2AB-F9D0-5E98-AD40-9AAB55E21769}"/>
                </a:ext>
              </a:extLst>
            </p:cNvPr>
            <p:cNvSpPr txBox="1"/>
            <p:nvPr/>
          </p:nvSpPr>
          <p:spPr>
            <a:xfrm>
              <a:off x="3020404" y="1803203"/>
              <a:ext cx="788003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embedding2 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36877023-9676-F2E2-0F61-E2313759917A}"/>
                </a:ext>
              </a:extLst>
            </p:cNvPr>
            <p:cNvSpPr txBox="1"/>
            <p:nvPr/>
          </p:nvSpPr>
          <p:spPr>
            <a:xfrm>
              <a:off x="3063679" y="823091"/>
              <a:ext cx="83362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embedding1</a:t>
              </a: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2696CCC2-2B9D-0FE4-853B-0A3A27DF6B4E}"/>
                </a:ext>
              </a:extLst>
            </p:cNvPr>
            <p:cNvCxnSpPr>
              <a:cxnSpLocks/>
            </p:cNvCxnSpPr>
            <p:nvPr/>
          </p:nvCxnSpPr>
          <p:spPr>
            <a:xfrm>
              <a:off x="2969897" y="2954216"/>
              <a:ext cx="77001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EDEBDA4D-2F31-BD1A-FD51-6F9536A6F89C}"/>
                </a:ext>
              </a:extLst>
            </p:cNvPr>
            <p:cNvSpPr txBox="1"/>
            <p:nvPr/>
          </p:nvSpPr>
          <p:spPr>
            <a:xfrm>
              <a:off x="3047386" y="2733671"/>
              <a:ext cx="75477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embedding3</a:t>
              </a:r>
            </a:p>
          </p:txBody>
        </p:sp>
        <p:sp>
          <p:nvSpPr>
            <p:cNvPr id="21" name="Cube 20">
              <a:extLst>
                <a:ext uri="{FF2B5EF4-FFF2-40B4-BE49-F238E27FC236}">
                  <a16:creationId xmlns:a16="http://schemas.microsoft.com/office/drawing/2014/main" id="{648E7EA0-A3D6-0B09-CA0A-D3F2BD64894C}"/>
                </a:ext>
              </a:extLst>
            </p:cNvPr>
            <p:cNvSpPr/>
            <p:nvPr/>
          </p:nvSpPr>
          <p:spPr>
            <a:xfrm>
              <a:off x="2745882" y="2378510"/>
              <a:ext cx="328157" cy="532070"/>
            </a:xfrm>
            <a:prstGeom prst="cube">
              <a:avLst>
                <a:gd name="adj" fmla="val 7668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23BBDBDD-7E06-F602-A8C8-ABFB87459248}"/>
                </a:ext>
              </a:extLst>
            </p:cNvPr>
            <p:cNvSpPr/>
            <p:nvPr/>
          </p:nvSpPr>
          <p:spPr>
            <a:xfrm>
              <a:off x="2732335" y="1408393"/>
              <a:ext cx="328157" cy="532070"/>
            </a:xfrm>
            <a:prstGeom prst="cube">
              <a:avLst>
                <a:gd name="adj" fmla="val 7668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23" name="Cube 22">
              <a:extLst>
                <a:ext uri="{FF2B5EF4-FFF2-40B4-BE49-F238E27FC236}">
                  <a16:creationId xmlns:a16="http://schemas.microsoft.com/office/drawing/2014/main" id="{50F8ACF3-A4FB-46DC-EAE9-56F5668A43A1}"/>
                </a:ext>
              </a:extLst>
            </p:cNvPr>
            <p:cNvSpPr/>
            <p:nvPr/>
          </p:nvSpPr>
          <p:spPr>
            <a:xfrm>
              <a:off x="2751491" y="454249"/>
              <a:ext cx="328157" cy="532070"/>
            </a:xfrm>
            <a:prstGeom prst="cube">
              <a:avLst>
                <a:gd name="adj" fmla="val 7668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D6EA462C-E5AA-3B8C-E659-93E4710EF9B1}"/>
                </a:ext>
              </a:extLst>
            </p:cNvPr>
            <p:cNvSpPr txBox="1"/>
            <p:nvPr/>
          </p:nvSpPr>
          <p:spPr>
            <a:xfrm rot="18975872">
              <a:off x="2708845" y="836307"/>
              <a:ext cx="50045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" dirty="0">
                  <a:solidFill>
                    <a:schemeClr val="bg1"/>
                  </a:solidFill>
                </a:rPr>
                <a:t>Fine-tune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48BD7C8A-F55F-A040-72B2-D7044798BCE9}"/>
                </a:ext>
              </a:extLst>
            </p:cNvPr>
            <p:cNvSpPr txBox="1"/>
            <p:nvPr/>
          </p:nvSpPr>
          <p:spPr>
            <a:xfrm rot="18975872">
              <a:off x="2690998" y="1757004"/>
              <a:ext cx="50045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" dirty="0">
                  <a:solidFill>
                    <a:schemeClr val="bg1"/>
                  </a:solidFill>
                </a:rPr>
                <a:t>Fine-tune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8068F493-EAAD-6F76-845D-73EC4E08708B}"/>
                </a:ext>
              </a:extLst>
            </p:cNvPr>
            <p:cNvSpPr txBox="1"/>
            <p:nvPr/>
          </p:nvSpPr>
          <p:spPr>
            <a:xfrm rot="18975872">
              <a:off x="2708845" y="2734425"/>
              <a:ext cx="50045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" dirty="0">
                  <a:solidFill>
                    <a:schemeClr val="bg1"/>
                  </a:solidFill>
                </a:rPr>
                <a:t>Fine-tune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AAEA7346-3827-DEB3-BC15-64B20471F4B7}"/>
                </a:ext>
              </a:extLst>
            </p:cNvPr>
            <p:cNvSpPr txBox="1"/>
            <p:nvPr/>
          </p:nvSpPr>
          <p:spPr>
            <a:xfrm>
              <a:off x="3754347" y="1477555"/>
              <a:ext cx="829623" cy="184666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r>
                <a:rPr lang="fr-FR" sz="600" dirty="0">
                  <a:solidFill>
                    <a:schemeClr val="bg1"/>
                  </a:solidFill>
                </a:rPr>
                <a:t>Dense(</a:t>
              </a:r>
              <a:r>
                <a:rPr lang="fr-FR" sz="600" dirty="0" err="1">
                  <a:solidFill>
                    <a:schemeClr val="bg1"/>
                  </a:solidFill>
                </a:rPr>
                <a:t>softmax</a:t>
              </a:r>
              <a:r>
                <a:rPr lang="fr-FR" sz="600" dirty="0">
                  <a:solidFill>
                    <a:schemeClr val="bg1"/>
                  </a:solidFill>
                </a:rPr>
                <a:t>, 2)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8C33D5DF-D743-22D7-8844-426F656B5791}"/>
                </a:ext>
              </a:extLst>
            </p:cNvPr>
            <p:cNvSpPr txBox="1"/>
            <p:nvPr/>
          </p:nvSpPr>
          <p:spPr>
            <a:xfrm>
              <a:off x="1357147" y="3009747"/>
              <a:ext cx="1223742" cy="215444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3 runs indépendants</a:t>
              </a:r>
            </a:p>
          </p:txBody>
        </p:sp>
        <p:cxnSp>
          <p:nvCxnSpPr>
            <p:cNvPr id="29" name="Connecteur droit 28">
              <a:extLst>
                <a:ext uri="{FF2B5EF4-FFF2-40B4-BE49-F238E27FC236}">
                  <a16:creationId xmlns:a16="http://schemas.microsoft.com/office/drawing/2014/main" id="{8D87BAAC-E155-D2DD-5851-EE4D4DD5DF13}"/>
                </a:ext>
              </a:extLst>
            </p:cNvPr>
            <p:cNvCxnSpPr/>
            <p:nvPr/>
          </p:nvCxnSpPr>
          <p:spPr>
            <a:xfrm>
              <a:off x="2625110" y="1281330"/>
              <a:ext cx="2067673" cy="0"/>
            </a:xfrm>
            <a:prstGeom prst="line">
              <a:avLst/>
            </a:prstGeom>
            <a:ln w="3175"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 droit 29">
              <a:extLst>
                <a:ext uri="{FF2B5EF4-FFF2-40B4-BE49-F238E27FC236}">
                  <a16:creationId xmlns:a16="http://schemas.microsoft.com/office/drawing/2014/main" id="{E201017C-A3F5-3681-6891-9CCDF60C2FAE}"/>
                </a:ext>
              </a:extLst>
            </p:cNvPr>
            <p:cNvCxnSpPr/>
            <p:nvPr/>
          </p:nvCxnSpPr>
          <p:spPr>
            <a:xfrm>
              <a:off x="2618308" y="2251550"/>
              <a:ext cx="2067673" cy="0"/>
            </a:xfrm>
            <a:prstGeom prst="line">
              <a:avLst/>
            </a:prstGeom>
            <a:ln w="3175"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AA825ABE-F916-3061-704B-8E0BD96F0FB4}"/>
                </a:ext>
              </a:extLst>
            </p:cNvPr>
            <p:cNvSpPr txBox="1"/>
            <p:nvPr/>
          </p:nvSpPr>
          <p:spPr>
            <a:xfrm>
              <a:off x="3790212" y="493315"/>
              <a:ext cx="854869" cy="184666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r>
                <a:rPr lang="fr-FR" sz="600" dirty="0">
                  <a:solidFill>
                    <a:schemeClr val="bg1"/>
                  </a:solidFill>
                </a:rPr>
                <a:t>Dense(</a:t>
              </a:r>
              <a:r>
                <a:rPr lang="fr-FR" sz="600" dirty="0" err="1">
                  <a:solidFill>
                    <a:schemeClr val="bg1"/>
                  </a:solidFill>
                </a:rPr>
                <a:t>softmax</a:t>
              </a:r>
              <a:r>
                <a:rPr lang="fr-FR" sz="600" dirty="0">
                  <a:solidFill>
                    <a:schemeClr val="bg1"/>
                  </a:solidFill>
                </a:rPr>
                <a:t>, 14)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1BE71D41-3FCB-8F11-CBCE-8E55F0EC6924}"/>
                </a:ext>
              </a:extLst>
            </p:cNvPr>
            <p:cNvSpPr txBox="1"/>
            <p:nvPr/>
          </p:nvSpPr>
          <p:spPr>
            <a:xfrm>
              <a:off x="2586156" y="1264659"/>
              <a:ext cx="949176" cy="184666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600" dirty="0">
                  <a:solidFill>
                    <a:schemeClr val="bg1"/>
                  </a:solidFill>
                </a:rPr>
                <a:t>Backbone pré-entrainé</a:t>
              </a:r>
            </a:p>
          </p:txBody>
        </p: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18AFCB05-5126-94E0-90D7-02764F8BB5C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947106" y="886134"/>
              <a:ext cx="767335" cy="65946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cteur droit avec flèche 33">
              <a:extLst>
                <a:ext uri="{FF2B5EF4-FFF2-40B4-BE49-F238E27FC236}">
                  <a16:creationId xmlns:a16="http://schemas.microsoft.com/office/drawing/2014/main" id="{9F776A29-667E-894B-85CC-CDB5D2C24EA1}"/>
                </a:ext>
              </a:extLst>
            </p:cNvPr>
            <p:cNvCxnSpPr>
              <a:cxnSpLocks/>
            </p:cNvCxnSpPr>
            <p:nvPr/>
          </p:nvCxnSpPr>
          <p:spPr>
            <a:xfrm>
              <a:off x="1954113" y="1548492"/>
              <a:ext cx="731943" cy="271324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cteur droit avec flèche 34">
              <a:extLst>
                <a:ext uri="{FF2B5EF4-FFF2-40B4-BE49-F238E27FC236}">
                  <a16:creationId xmlns:a16="http://schemas.microsoft.com/office/drawing/2014/main" id="{8ED69452-709B-2601-0342-D8B7CFC7AE87}"/>
                </a:ext>
              </a:extLst>
            </p:cNvPr>
            <p:cNvCxnSpPr>
              <a:cxnSpLocks/>
              <a:endCxn id="21" idx="3"/>
            </p:cNvCxnSpPr>
            <p:nvPr/>
          </p:nvCxnSpPr>
          <p:spPr>
            <a:xfrm>
              <a:off x="1954113" y="1548492"/>
              <a:ext cx="830032" cy="1362088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ZoneTexte 35">
              <a:extLst>
                <a:ext uri="{FF2B5EF4-FFF2-40B4-BE49-F238E27FC236}">
                  <a16:creationId xmlns:a16="http://schemas.microsoft.com/office/drawing/2014/main" id="{258473D4-4A05-919F-4ECB-4EBE20E33B64}"/>
                </a:ext>
              </a:extLst>
            </p:cNvPr>
            <p:cNvSpPr txBox="1"/>
            <p:nvPr/>
          </p:nvSpPr>
          <p:spPr>
            <a:xfrm>
              <a:off x="2595768" y="2223196"/>
              <a:ext cx="949176" cy="184666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600" dirty="0">
                  <a:solidFill>
                    <a:schemeClr val="bg1"/>
                  </a:solidFill>
                </a:rPr>
                <a:t>Backbone pré-entrainé</a:t>
              </a: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E75B1E95-019C-FFDF-DC44-CEF369200193}"/>
                </a:ext>
              </a:extLst>
            </p:cNvPr>
            <p:cNvSpPr txBox="1"/>
            <p:nvPr/>
          </p:nvSpPr>
          <p:spPr>
            <a:xfrm>
              <a:off x="3765760" y="2344241"/>
              <a:ext cx="868391" cy="184666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r>
                <a:rPr lang="fr-FR" sz="600" dirty="0">
                  <a:solidFill>
                    <a:schemeClr val="bg1"/>
                  </a:solidFill>
                </a:rPr>
                <a:t>Dense(</a:t>
              </a:r>
              <a:r>
                <a:rPr lang="fr-FR" sz="600" dirty="0" err="1">
                  <a:solidFill>
                    <a:schemeClr val="bg1"/>
                  </a:solidFill>
                </a:rPr>
                <a:t>softmax</a:t>
              </a:r>
              <a:r>
                <a:rPr lang="fr-FR" sz="600" dirty="0">
                  <a:solidFill>
                    <a:schemeClr val="bg1"/>
                  </a:solidFill>
                </a:rPr>
                <a:t>, 20)</a:t>
              </a: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CF8E770F-2FFD-A964-7C76-1DE06F70E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57966" y="1262273"/>
              <a:ext cx="409794" cy="5575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AF3409F-1068-D6FF-DAC7-80A00FA20ED2}"/>
                </a:ext>
              </a:extLst>
            </p:cNvPr>
            <p:cNvSpPr/>
            <p:nvPr/>
          </p:nvSpPr>
          <p:spPr>
            <a:xfrm>
              <a:off x="1391331" y="319232"/>
              <a:ext cx="3301452" cy="2917155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cxnSp>
          <p:nvCxnSpPr>
            <p:cNvPr id="40" name="Connecteur droit avec flèche 39">
              <a:extLst>
                <a:ext uri="{FF2B5EF4-FFF2-40B4-BE49-F238E27FC236}">
                  <a16:creationId xmlns:a16="http://schemas.microsoft.com/office/drawing/2014/main" id="{211CD3ED-948E-B8A4-F38A-B505E2F4D877}"/>
                </a:ext>
              </a:extLst>
            </p:cNvPr>
            <p:cNvCxnSpPr>
              <a:cxnSpLocks/>
            </p:cNvCxnSpPr>
            <p:nvPr/>
          </p:nvCxnSpPr>
          <p:spPr>
            <a:xfrm>
              <a:off x="4169158" y="1928337"/>
              <a:ext cx="685072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droit avec flèche 40">
              <a:extLst>
                <a:ext uri="{FF2B5EF4-FFF2-40B4-BE49-F238E27FC236}">
                  <a16:creationId xmlns:a16="http://schemas.microsoft.com/office/drawing/2014/main" id="{4AA54DD0-1D35-CA3B-9F56-C69738259B98}"/>
                </a:ext>
              </a:extLst>
            </p:cNvPr>
            <p:cNvCxnSpPr>
              <a:cxnSpLocks/>
            </p:cNvCxnSpPr>
            <p:nvPr/>
          </p:nvCxnSpPr>
          <p:spPr>
            <a:xfrm>
              <a:off x="4077593" y="2838401"/>
              <a:ext cx="7766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F871E7D8-5BAE-7426-9745-D2B6BC8290D7}"/>
                </a:ext>
              </a:extLst>
            </p:cNvPr>
            <p:cNvCxnSpPr>
              <a:cxnSpLocks/>
            </p:cNvCxnSpPr>
            <p:nvPr/>
          </p:nvCxnSpPr>
          <p:spPr>
            <a:xfrm>
              <a:off x="4092750" y="989258"/>
              <a:ext cx="77663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6C339054-359C-6BC3-3925-2B757BA0A16E}"/>
                </a:ext>
              </a:extLst>
            </p:cNvPr>
            <p:cNvGrpSpPr/>
            <p:nvPr/>
          </p:nvGrpSpPr>
          <p:grpSpPr>
            <a:xfrm>
              <a:off x="4692054" y="184742"/>
              <a:ext cx="261610" cy="276999"/>
              <a:chOff x="5681149" y="908440"/>
              <a:chExt cx="261610" cy="276999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C588A47-BFCF-A310-6E9A-85FA5DCBC1B3}"/>
                  </a:ext>
                </a:extLst>
              </p:cNvPr>
              <p:cNvSpPr/>
              <p:nvPr/>
            </p:nvSpPr>
            <p:spPr>
              <a:xfrm>
                <a:off x="5712152" y="940698"/>
                <a:ext cx="199604" cy="212482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ZoneTexte 44">
                <a:extLst>
                  <a:ext uri="{FF2B5EF4-FFF2-40B4-BE49-F238E27FC236}">
                    <a16:creationId xmlns:a16="http://schemas.microsoft.com/office/drawing/2014/main" id="{028388E6-31D6-2CB1-845C-483039A88AD0}"/>
                  </a:ext>
                </a:extLst>
              </p:cNvPr>
              <p:cNvSpPr txBox="1"/>
              <p:nvPr/>
            </p:nvSpPr>
            <p:spPr>
              <a:xfrm>
                <a:off x="5681149" y="908440"/>
                <a:ext cx="2616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</a:t>
                </a:r>
              </a:p>
            </p:txBody>
          </p: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9A4AABBE-4C92-84C8-9208-284CD5DE9D42}"/>
              </a:ext>
            </a:extLst>
          </p:cNvPr>
          <p:cNvGrpSpPr/>
          <p:nvPr/>
        </p:nvGrpSpPr>
        <p:grpSpPr>
          <a:xfrm>
            <a:off x="5880000" y="230593"/>
            <a:ext cx="3378951" cy="3060091"/>
            <a:chOff x="5402530" y="239602"/>
            <a:chExt cx="3378951" cy="3060091"/>
          </a:xfrm>
        </p:grpSpPr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E54B868F-A7E7-CDC7-678A-4B3B298D3643}"/>
                </a:ext>
              </a:extLst>
            </p:cNvPr>
            <p:cNvSpPr/>
            <p:nvPr/>
          </p:nvSpPr>
          <p:spPr>
            <a:xfrm>
              <a:off x="5458648" y="250326"/>
              <a:ext cx="3293997" cy="304936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7" name="Cube 46">
              <a:extLst>
                <a:ext uri="{FF2B5EF4-FFF2-40B4-BE49-F238E27FC236}">
                  <a16:creationId xmlns:a16="http://schemas.microsoft.com/office/drawing/2014/main" id="{A14A654E-7F69-E215-6D75-A77AB51DE717}"/>
                </a:ext>
              </a:extLst>
            </p:cNvPr>
            <p:cNvSpPr/>
            <p:nvPr/>
          </p:nvSpPr>
          <p:spPr>
            <a:xfrm>
              <a:off x="6558722" y="1096469"/>
              <a:ext cx="328157" cy="532070"/>
            </a:xfrm>
            <a:prstGeom prst="cube">
              <a:avLst>
                <a:gd name="adj" fmla="val 76680"/>
              </a:avLst>
            </a:prstGeom>
            <a:solidFill>
              <a:srgbClr val="FEDE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48" name="Cube 47">
              <a:extLst>
                <a:ext uri="{FF2B5EF4-FFF2-40B4-BE49-F238E27FC236}">
                  <a16:creationId xmlns:a16="http://schemas.microsoft.com/office/drawing/2014/main" id="{812E1A56-2786-991E-DDCF-27FC8667450B}"/>
                </a:ext>
              </a:extLst>
            </p:cNvPr>
            <p:cNvSpPr/>
            <p:nvPr/>
          </p:nvSpPr>
          <p:spPr>
            <a:xfrm>
              <a:off x="7599091" y="2262411"/>
              <a:ext cx="436642" cy="517795"/>
            </a:xfrm>
            <a:prstGeom prst="cube">
              <a:avLst>
                <a:gd name="adj" fmla="val 58823"/>
              </a:avLst>
            </a:prstGeom>
            <a:solidFill>
              <a:srgbClr val="FC93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9" name="Cube 48">
              <a:extLst>
                <a:ext uri="{FF2B5EF4-FFF2-40B4-BE49-F238E27FC236}">
                  <a16:creationId xmlns:a16="http://schemas.microsoft.com/office/drawing/2014/main" id="{560699C0-69FD-95E4-195C-EB698CA3B9B1}"/>
                </a:ext>
              </a:extLst>
            </p:cNvPr>
            <p:cNvSpPr/>
            <p:nvPr/>
          </p:nvSpPr>
          <p:spPr>
            <a:xfrm>
              <a:off x="7643250" y="1093407"/>
              <a:ext cx="436642" cy="517795"/>
            </a:xfrm>
            <a:prstGeom prst="cube">
              <a:avLst>
                <a:gd name="adj" fmla="val 58823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0" name="ZoneTexte 49">
              <a:extLst>
                <a:ext uri="{FF2B5EF4-FFF2-40B4-BE49-F238E27FC236}">
                  <a16:creationId xmlns:a16="http://schemas.microsoft.com/office/drawing/2014/main" id="{A8BA9EA1-B259-ADD0-A976-70A24A843527}"/>
                </a:ext>
              </a:extLst>
            </p:cNvPr>
            <p:cNvSpPr txBox="1"/>
            <p:nvPr/>
          </p:nvSpPr>
          <p:spPr>
            <a:xfrm rot="18959786">
              <a:off x="7621410" y="1109320"/>
              <a:ext cx="5100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espèce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FD39FB1B-8C92-31B3-092A-258C482601A5}"/>
                </a:ext>
              </a:extLst>
            </p:cNvPr>
            <p:cNvSpPr txBox="1"/>
            <p:nvPr/>
          </p:nvSpPr>
          <p:spPr>
            <a:xfrm rot="18648193">
              <a:off x="7528721" y="2306130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maladie</a:t>
              </a:r>
            </a:p>
          </p:txBody>
        </p:sp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C25F45C4-63AF-D50F-CE72-1ED9F4703674}"/>
                </a:ext>
              </a:extLst>
            </p:cNvPr>
            <p:cNvSpPr txBox="1"/>
            <p:nvPr/>
          </p:nvSpPr>
          <p:spPr>
            <a:xfrm>
              <a:off x="6440538" y="616792"/>
              <a:ext cx="949176" cy="184666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600" dirty="0">
                  <a:solidFill>
                    <a:schemeClr val="bg1"/>
                  </a:solidFill>
                </a:rPr>
                <a:t>Backbone pré-entrainé</a:t>
              </a:r>
            </a:p>
          </p:txBody>
        </p:sp>
        <p:sp>
          <p:nvSpPr>
            <p:cNvPr id="54" name="Cube 53">
              <a:extLst>
                <a:ext uri="{FF2B5EF4-FFF2-40B4-BE49-F238E27FC236}">
                  <a16:creationId xmlns:a16="http://schemas.microsoft.com/office/drawing/2014/main" id="{18CD921C-2FB0-C5F6-9F8C-E309B07D1993}"/>
                </a:ext>
              </a:extLst>
            </p:cNvPr>
            <p:cNvSpPr/>
            <p:nvPr/>
          </p:nvSpPr>
          <p:spPr>
            <a:xfrm>
              <a:off x="6573693" y="2331766"/>
              <a:ext cx="328157" cy="532070"/>
            </a:xfrm>
            <a:prstGeom prst="cube">
              <a:avLst>
                <a:gd name="adj" fmla="val 7668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cxnSp>
          <p:nvCxnSpPr>
            <p:cNvPr id="55" name="Connecteur droit avec flèche 54">
              <a:extLst>
                <a:ext uri="{FF2B5EF4-FFF2-40B4-BE49-F238E27FC236}">
                  <a16:creationId xmlns:a16="http://schemas.microsoft.com/office/drawing/2014/main" id="{F3463BA1-3308-13D6-B44C-35466142A5A3}"/>
                </a:ext>
              </a:extLst>
            </p:cNvPr>
            <p:cNvCxnSpPr>
              <a:cxnSpLocks/>
            </p:cNvCxnSpPr>
            <p:nvPr/>
          </p:nvCxnSpPr>
          <p:spPr>
            <a:xfrm>
              <a:off x="6779458" y="1395173"/>
              <a:ext cx="78288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E952AD9B-7387-6B80-E64B-5C33F0B2EF87}"/>
                </a:ext>
              </a:extLst>
            </p:cNvPr>
            <p:cNvSpPr txBox="1"/>
            <p:nvPr/>
          </p:nvSpPr>
          <p:spPr>
            <a:xfrm>
              <a:off x="6870997" y="1196214"/>
              <a:ext cx="83362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embedding1</a:t>
              </a:r>
            </a:p>
          </p:txBody>
        </p:sp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1FAAEBB4-3FB3-C66C-E2A0-7E0DB46A0717}"/>
                </a:ext>
              </a:extLst>
            </p:cNvPr>
            <p:cNvCxnSpPr>
              <a:cxnSpLocks/>
            </p:cNvCxnSpPr>
            <p:nvPr/>
          </p:nvCxnSpPr>
          <p:spPr>
            <a:xfrm>
              <a:off x="6797707" y="2637269"/>
              <a:ext cx="77001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ZoneTexte 57">
              <a:extLst>
                <a:ext uri="{FF2B5EF4-FFF2-40B4-BE49-F238E27FC236}">
                  <a16:creationId xmlns:a16="http://schemas.microsoft.com/office/drawing/2014/main" id="{CB7CAEE7-2954-959E-201A-7A782B50E78A}"/>
                </a:ext>
              </a:extLst>
            </p:cNvPr>
            <p:cNvSpPr txBox="1"/>
            <p:nvPr/>
          </p:nvSpPr>
          <p:spPr>
            <a:xfrm>
              <a:off x="6875196" y="2416724"/>
              <a:ext cx="75477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embedding2</a:t>
              </a:r>
            </a:p>
          </p:txBody>
        </p:sp>
        <p:sp>
          <p:nvSpPr>
            <p:cNvPr id="59" name="Cube 58">
              <a:extLst>
                <a:ext uri="{FF2B5EF4-FFF2-40B4-BE49-F238E27FC236}">
                  <a16:creationId xmlns:a16="http://schemas.microsoft.com/office/drawing/2014/main" id="{A4ED08D9-3303-0787-C4F9-2E66FB36F075}"/>
                </a:ext>
              </a:extLst>
            </p:cNvPr>
            <p:cNvSpPr/>
            <p:nvPr/>
          </p:nvSpPr>
          <p:spPr>
            <a:xfrm>
              <a:off x="6573692" y="2061563"/>
              <a:ext cx="328157" cy="532070"/>
            </a:xfrm>
            <a:prstGeom prst="cube">
              <a:avLst>
                <a:gd name="adj" fmla="val 7668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60" name="Cube 59">
              <a:extLst>
                <a:ext uri="{FF2B5EF4-FFF2-40B4-BE49-F238E27FC236}">
                  <a16:creationId xmlns:a16="http://schemas.microsoft.com/office/drawing/2014/main" id="{D2A44013-5516-4C5D-C349-A0AD324A05C2}"/>
                </a:ext>
              </a:extLst>
            </p:cNvPr>
            <p:cNvSpPr/>
            <p:nvPr/>
          </p:nvSpPr>
          <p:spPr>
            <a:xfrm>
              <a:off x="6558809" y="827372"/>
              <a:ext cx="328157" cy="532070"/>
            </a:xfrm>
            <a:prstGeom prst="cube">
              <a:avLst>
                <a:gd name="adj" fmla="val 7668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DDFC4457-D79F-5B21-6EB7-94C69773A308}"/>
                </a:ext>
              </a:extLst>
            </p:cNvPr>
            <p:cNvSpPr txBox="1"/>
            <p:nvPr/>
          </p:nvSpPr>
          <p:spPr>
            <a:xfrm rot="18975872">
              <a:off x="6516163" y="1209430"/>
              <a:ext cx="50045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" dirty="0">
                  <a:solidFill>
                    <a:schemeClr val="bg1"/>
                  </a:solidFill>
                </a:rPr>
                <a:t>Fine-tune</a:t>
              </a:r>
            </a:p>
          </p:txBody>
        </p:sp>
        <p:sp>
          <p:nvSpPr>
            <p:cNvPr id="62" name="ZoneTexte 61">
              <a:extLst>
                <a:ext uri="{FF2B5EF4-FFF2-40B4-BE49-F238E27FC236}">
                  <a16:creationId xmlns:a16="http://schemas.microsoft.com/office/drawing/2014/main" id="{414EEE89-A592-EFF8-A376-1218972B24AC}"/>
                </a:ext>
              </a:extLst>
            </p:cNvPr>
            <p:cNvSpPr txBox="1"/>
            <p:nvPr/>
          </p:nvSpPr>
          <p:spPr>
            <a:xfrm rot="18975872">
              <a:off x="6536655" y="2417478"/>
              <a:ext cx="50045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" dirty="0">
                  <a:solidFill>
                    <a:schemeClr val="bg1"/>
                  </a:solidFill>
                </a:rPr>
                <a:t>Fine-tune</a:t>
              </a:r>
            </a:p>
          </p:txBody>
        </p:sp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F5915B76-C855-37CE-0840-9D31A404EED6}"/>
                </a:ext>
              </a:extLst>
            </p:cNvPr>
            <p:cNvSpPr txBox="1"/>
            <p:nvPr/>
          </p:nvSpPr>
          <p:spPr>
            <a:xfrm>
              <a:off x="5402530" y="2995936"/>
              <a:ext cx="1308550" cy="215444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800" dirty="0">
                  <a:solidFill>
                    <a:schemeClr val="bg1"/>
                  </a:solidFill>
                </a:rPr>
                <a:t>2 runs indépendants</a:t>
              </a:r>
            </a:p>
          </p:txBody>
        </p:sp>
        <p:cxnSp>
          <p:nvCxnSpPr>
            <p:cNvPr id="64" name="Connecteur droit 63">
              <a:extLst>
                <a:ext uri="{FF2B5EF4-FFF2-40B4-BE49-F238E27FC236}">
                  <a16:creationId xmlns:a16="http://schemas.microsoft.com/office/drawing/2014/main" id="{91DDC534-B976-696D-E4BD-8AE6617C4E2B}"/>
                </a:ext>
              </a:extLst>
            </p:cNvPr>
            <p:cNvCxnSpPr/>
            <p:nvPr/>
          </p:nvCxnSpPr>
          <p:spPr>
            <a:xfrm>
              <a:off x="6435860" y="1780578"/>
              <a:ext cx="2067673" cy="0"/>
            </a:xfrm>
            <a:prstGeom prst="line">
              <a:avLst/>
            </a:prstGeom>
            <a:ln w="3175"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7428A620-7EAA-2973-10FE-14A5288B4DD1}"/>
                </a:ext>
              </a:extLst>
            </p:cNvPr>
            <p:cNvSpPr txBox="1"/>
            <p:nvPr/>
          </p:nvSpPr>
          <p:spPr>
            <a:xfrm>
              <a:off x="7597530" y="866438"/>
              <a:ext cx="854869" cy="184666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r>
                <a:rPr lang="fr-FR" sz="600" dirty="0">
                  <a:solidFill>
                    <a:schemeClr val="bg1"/>
                  </a:solidFill>
                </a:rPr>
                <a:t>Dense(</a:t>
              </a:r>
              <a:r>
                <a:rPr lang="fr-FR" sz="600" dirty="0" err="1">
                  <a:solidFill>
                    <a:schemeClr val="bg1"/>
                  </a:solidFill>
                </a:rPr>
                <a:t>softmax</a:t>
              </a:r>
              <a:r>
                <a:rPr lang="fr-FR" sz="600" dirty="0">
                  <a:solidFill>
                    <a:schemeClr val="bg1"/>
                  </a:solidFill>
                </a:rPr>
                <a:t>, 14)</a:t>
              </a:r>
            </a:p>
          </p:txBody>
        </p:sp>
        <p:cxnSp>
          <p:nvCxnSpPr>
            <p:cNvPr id="66" name="Connecteur droit avec flèche 65">
              <a:extLst>
                <a:ext uri="{FF2B5EF4-FFF2-40B4-BE49-F238E27FC236}">
                  <a16:creationId xmlns:a16="http://schemas.microsoft.com/office/drawing/2014/main" id="{D875F039-B3B4-7EDC-3784-2A3C51E32E9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22353" y="1260447"/>
              <a:ext cx="472250" cy="41976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cteur droit avec flèche 66">
              <a:extLst>
                <a:ext uri="{FF2B5EF4-FFF2-40B4-BE49-F238E27FC236}">
                  <a16:creationId xmlns:a16="http://schemas.microsoft.com/office/drawing/2014/main" id="{0BAD0F2B-B082-68D1-40A5-2BB122DBCF11}"/>
                </a:ext>
              </a:extLst>
            </p:cNvPr>
            <p:cNvCxnSpPr>
              <a:cxnSpLocks/>
              <a:endCxn id="59" idx="2"/>
            </p:cNvCxnSpPr>
            <p:nvPr/>
          </p:nvCxnSpPr>
          <p:spPr>
            <a:xfrm>
              <a:off x="6022353" y="1680216"/>
              <a:ext cx="551339" cy="773197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97ABA03F-FD06-5C87-8209-4552F6260580}"/>
                </a:ext>
              </a:extLst>
            </p:cNvPr>
            <p:cNvSpPr txBox="1"/>
            <p:nvPr/>
          </p:nvSpPr>
          <p:spPr>
            <a:xfrm>
              <a:off x="6440538" y="1888836"/>
              <a:ext cx="949176" cy="184666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600" dirty="0">
                  <a:solidFill>
                    <a:schemeClr val="bg1"/>
                  </a:solidFill>
                </a:rPr>
                <a:t>Backbone pré-entrainé</a:t>
              </a:r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42AF9A16-6CBB-7D31-69B8-F08056C1418D}"/>
                </a:ext>
              </a:extLst>
            </p:cNvPr>
            <p:cNvSpPr txBox="1"/>
            <p:nvPr/>
          </p:nvSpPr>
          <p:spPr>
            <a:xfrm>
              <a:off x="7577143" y="2026665"/>
              <a:ext cx="977045" cy="184666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r>
                <a:rPr lang="fr-FR" sz="600" dirty="0">
                  <a:solidFill>
                    <a:schemeClr val="bg1"/>
                  </a:solidFill>
                </a:rPr>
                <a:t>Dense(</a:t>
              </a:r>
              <a:r>
                <a:rPr lang="fr-FR" sz="600" dirty="0" err="1">
                  <a:solidFill>
                    <a:schemeClr val="bg1"/>
                  </a:solidFill>
                </a:rPr>
                <a:t>softmax</a:t>
              </a:r>
              <a:r>
                <a:rPr lang="fr-FR" sz="600" dirty="0">
                  <a:solidFill>
                    <a:schemeClr val="bg1"/>
                  </a:solidFill>
                </a:rPr>
                <a:t>, 21)*</a:t>
              </a:r>
            </a:p>
          </p:txBody>
        </p: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AA42C197-770D-C196-7DE4-85E72A7C5B72}"/>
                </a:ext>
              </a:extLst>
            </p:cNvPr>
            <p:cNvSpPr txBox="1"/>
            <p:nvPr/>
          </p:nvSpPr>
          <p:spPr>
            <a:xfrm>
              <a:off x="6882179" y="2971286"/>
              <a:ext cx="187046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bg1"/>
                  </a:solidFill>
                </a:rPr>
                <a:t>* : 20 maladies + 1 </a:t>
              </a:r>
              <a:r>
                <a:rPr lang="en-US" sz="800" i="1" dirty="0" err="1">
                  <a:solidFill>
                    <a:schemeClr val="bg1"/>
                  </a:solidFill>
                </a:rPr>
                <a:t>classe</a:t>
              </a:r>
              <a:r>
                <a:rPr lang="en-US" sz="800" i="1" dirty="0">
                  <a:solidFill>
                    <a:schemeClr val="bg1"/>
                  </a:solidFill>
                </a:rPr>
                <a:t> "healthy"</a:t>
              </a:r>
              <a:endParaRPr lang="fr-FR" sz="800" i="1" dirty="0">
                <a:solidFill>
                  <a:schemeClr val="bg1"/>
                </a:solidFill>
              </a:endParaRPr>
            </a:p>
          </p:txBody>
        </p:sp>
        <p:sp>
          <p:nvSpPr>
            <p:cNvPr id="71" name="ZoneTexte 70">
              <a:extLst>
                <a:ext uri="{FF2B5EF4-FFF2-40B4-BE49-F238E27FC236}">
                  <a16:creationId xmlns:a16="http://schemas.microsoft.com/office/drawing/2014/main" id="{42EDA767-1A67-5EF0-7B51-2AB67C549AFB}"/>
                </a:ext>
              </a:extLst>
            </p:cNvPr>
            <p:cNvSpPr txBox="1"/>
            <p:nvPr/>
          </p:nvSpPr>
          <p:spPr>
            <a:xfrm rot="18758227">
              <a:off x="7482990" y="2416572"/>
              <a:ext cx="79102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700" dirty="0">
                  <a:solidFill>
                    <a:schemeClr val="bg1"/>
                  </a:solidFill>
                </a:rPr>
                <a:t>(</a:t>
              </a:r>
              <a:r>
                <a:rPr lang="fr-FR" sz="700" dirty="0" err="1">
                  <a:solidFill>
                    <a:schemeClr val="bg1"/>
                  </a:solidFill>
                </a:rPr>
                <a:t>healthy</a:t>
              </a:r>
              <a:r>
                <a:rPr lang="fr-FR" sz="700" dirty="0">
                  <a:solidFill>
                    <a:schemeClr val="bg1"/>
                  </a:solidFill>
                </a:rPr>
                <a:t> inclus)</a:t>
              </a:r>
            </a:p>
          </p:txBody>
        </p:sp>
        <p:cxnSp>
          <p:nvCxnSpPr>
            <p:cNvPr id="72" name="Connecteur droit avec flèche 71">
              <a:extLst>
                <a:ext uri="{FF2B5EF4-FFF2-40B4-BE49-F238E27FC236}">
                  <a16:creationId xmlns:a16="http://schemas.microsoft.com/office/drawing/2014/main" id="{30378B59-C9C4-4DA8-6489-20A1EAEC33D4}"/>
                </a:ext>
              </a:extLst>
            </p:cNvPr>
            <p:cNvCxnSpPr>
              <a:cxnSpLocks/>
            </p:cNvCxnSpPr>
            <p:nvPr/>
          </p:nvCxnSpPr>
          <p:spPr>
            <a:xfrm>
              <a:off x="8011919" y="1308987"/>
              <a:ext cx="66271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cteur droit avec flèche 72">
              <a:extLst>
                <a:ext uri="{FF2B5EF4-FFF2-40B4-BE49-F238E27FC236}">
                  <a16:creationId xmlns:a16="http://schemas.microsoft.com/office/drawing/2014/main" id="{2BED53D9-0B05-3150-1909-A94D01FAEC1E}"/>
                </a:ext>
              </a:extLst>
            </p:cNvPr>
            <p:cNvCxnSpPr>
              <a:cxnSpLocks/>
            </p:cNvCxnSpPr>
            <p:nvPr/>
          </p:nvCxnSpPr>
          <p:spPr>
            <a:xfrm>
              <a:off x="7964449" y="2524446"/>
              <a:ext cx="69216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69DC66C-FDC7-0520-457C-5FFE9E20A7DE}"/>
                </a:ext>
              </a:extLst>
            </p:cNvPr>
            <p:cNvSpPr/>
            <p:nvPr/>
          </p:nvSpPr>
          <p:spPr>
            <a:xfrm>
              <a:off x="5499962" y="597870"/>
              <a:ext cx="3003571" cy="2623816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pic>
          <p:nvPicPr>
            <p:cNvPr id="75" name="Image 74">
              <a:extLst>
                <a:ext uri="{FF2B5EF4-FFF2-40B4-BE49-F238E27FC236}">
                  <a16:creationId xmlns:a16="http://schemas.microsoft.com/office/drawing/2014/main" id="{26838384-C6BD-DAF2-EA42-4D9769EE5D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54684" y="1410639"/>
              <a:ext cx="409794" cy="5575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grpSp>
          <p:nvGrpSpPr>
            <p:cNvPr id="76" name="Groupe 75">
              <a:extLst>
                <a:ext uri="{FF2B5EF4-FFF2-40B4-BE49-F238E27FC236}">
                  <a16:creationId xmlns:a16="http://schemas.microsoft.com/office/drawing/2014/main" id="{41C95337-0515-E184-7E95-DFD0A3C09EAE}"/>
                </a:ext>
              </a:extLst>
            </p:cNvPr>
            <p:cNvGrpSpPr/>
            <p:nvPr/>
          </p:nvGrpSpPr>
          <p:grpSpPr>
            <a:xfrm>
              <a:off x="8519871" y="239602"/>
              <a:ext cx="261610" cy="276999"/>
              <a:chOff x="5681149" y="908440"/>
              <a:chExt cx="261610" cy="276999"/>
            </a:xfrm>
          </p:grpSpPr>
          <p:sp>
            <p:nvSpPr>
              <p:cNvPr id="77" name="Rectangle 76">
                <a:extLst>
                  <a:ext uri="{FF2B5EF4-FFF2-40B4-BE49-F238E27FC236}">
                    <a16:creationId xmlns:a16="http://schemas.microsoft.com/office/drawing/2014/main" id="{045D7B52-F83C-CCAD-040C-687B60B03A2C}"/>
                  </a:ext>
                </a:extLst>
              </p:cNvPr>
              <p:cNvSpPr/>
              <p:nvPr/>
            </p:nvSpPr>
            <p:spPr>
              <a:xfrm>
                <a:off x="5712152" y="940698"/>
                <a:ext cx="199604" cy="212482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78" name="ZoneTexte 77">
                <a:extLst>
                  <a:ext uri="{FF2B5EF4-FFF2-40B4-BE49-F238E27FC236}">
                    <a16:creationId xmlns:a16="http://schemas.microsoft.com/office/drawing/2014/main" id="{69C8FE3F-686A-8AC2-F3B2-87D71BE2F63C}"/>
                  </a:ext>
                </a:extLst>
              </p:cNvPr>
              <p:cNvSpPr txBox="1"/>
              <p:nvPr/>
            </p:nvSpPr>
            <p:spPr>
              <a:xfrm>
                <a:off x="5681149" y="908440"/>
                <a:ext cx="2616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2</a:t>
                </a:r>
              </a:p>
            </p:txBody>
          </p:sp>
        </p:grpSp>
      </p:grpSp>
      <p:grpSp>
        <p:nvGrpSpPr>
          <p:cNvPr id="97" name="Groupe 96">
            <a:extLst>
              <a:ext uri="{FF2B5EF4-FFF2-40B4-BE49-F238E27FC236}">
                <a16:creationId xmlns:a16="http://schemas.microsoft.com/office/drawing/2014/main" id="{040994CA-9D87-6FD7-6A7E-6539C0E64CBB}"/>
              </a:ext>
            </a:extLst>
          </p:cNvPr>
          <p:cNvGrpSpPr/>
          <p:nvPr/>
        </p:nvGrpSpPr>
        <p:grpSpPr>
          <a:xfrm>
            <a:off x="1287249" y="4125693"/>
            <a:ext cx="3699430" cy="1971609"/>
            <a:chOff x="1300762" y="3922994"/>
            <a:chExt cx="3699430" cy="1971609"/>
          </a:xfrm>
        </p:grpSpPr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6721AD57-54CB-CDEE-AF9E-A4416BF6D99B}"/>
                </a:ext>
              </a:extLst>
            </p:cNvPr>
            <p:cNvSpPr/>
            <p:nvPr/>
          </p:nvSpPr>
          <p:spPr>
            <a:xfrm>
              <a:off x="1300762" y="3945930"/>
              <a:ext cx="3660136" cy="19486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79" name="Cube 78">
              <a:extLst>
                <a:ext uri="{FF2B5EF4-FFF2-40B4-BE49-F238E27FC236}">
                  <a16:creationId xmlns:a16="http://schemas.microsoft.com/office/drawing/2014/main" id="{E0E74CCA-AAD2-5F41-6D05-B8E0D4C7C988}"/>
                </a:ext>
              </a:extLst>
            </p:cNvPr>
            <p:cNvSpPr/>
            <p:nvPr/>
          </p:nvSpPr>
          <p:spPr>
            <a:xfrm>
              <a:off x="3384775" y="4847710"/>
              <a:ext cx="436642" cy="517795"/>
            </a:xfrm>
            <a:prstGeom prst="cube">
              <a:avLst>
                <a:gd name="adj" fmla="val 58823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80" name="Cube 79">
              <a:extLst>
                <a:ext uri="{FF2B5EF4-FFF2-40B4-BE49-F238E27FC236}">
                  <a16:creationId xmlns:a16="http://schemas.microsoft.com/office/drawing/2014/main" id="{C7B5E726-EB13-C9BA-A371-29372303D3C7}"/>
                </a:ext>
              </a:extLst>
            </p:cNvPr>
            <p:cNvSpPr/>
            <p:nvPr/>
          </p:nvSpPr>
          <p:spPr>
            <a:xfrm>
              <a:off x="2359377" y="4917065"/>
              <a:ext cx="328157" cy="532070"/>
            </a:xfrm>
            <a:prstGeom prst="cube">
              <a:avLst>
                <a:gd name="adj" fmla="val 76680"/>
              </a:avLst>
            </a:prstGeom>
            <a:solidFill>
              <a:schemeClr val="bg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cxnSp>
          <p:nvCxnSpPr>
            <p:cNvPr id="81" name="Connecteur droit avec flèche 80">
              <a:extLst>
                <a:ext uri="{FF2B5EF4-FFF2-40B4-BE49-F238E27FC236}">
                  <a16:creationId xmlns:a16="http://schemas.microsoft.com/office/drawing/2014/main" id="{2B65E720-FA09-18F2-1D96-A08678BF74AB}"/>
                </a:ext>
              </a:extLst>
            </p:cNvPr>
            <p:cNvCxnSpPr>
              <a:cxnSpLocks/>
            </p:cNvCxnSpPr>
            <p:nvPr/>
          </p:nvCxnSpPr>
          <p:spPr>
            <a:xfrm>
              <a:off x="2583391" y="5222568"/>
              <a:ext cx="77001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ZoneTexte 81">
              <a:extLst>
                <a:ext uri="{FF2B5EF4-FFF2-40B4-BE49-F238E27FC236}">
                  <a16:creationId xmlns:a16="http://schemas.microsoft.com/office/drawing/2014/main" id="{0ECFC1F6-6998-2B11-2CCD-E9250347A731}"/>
                </a:ext>
              </a:extLst>
            </p:cNvPr>
            <p:cNvSpPr txBox="1"/>
            <p:nvPr/>
          </p:nvSpPr>
          <p:spPr>
            <a:xfrm>
              <a:off x="2660880" y="5002023"/>
              <a:ext cx="75477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 err="1">
                  <a:solidFill>
                    <a:schemeClr val="bg1"/>
                  </a:solidFill>
                </a:rPr>
                <a:t>embedding</a:t>
              </a:r>
              <a:endParaRPr lang="fr-FR" sz="800" dirty="0">
                <a:solidFill>
                  <a:schemeClr val="bg1"/>
                </a:solidFill>
              </a:endParaRPr>
            </a:p>
          </p:txBody>
        </p:sp>
        <p:sp>
          <p:nvSpPr>
            <p:cNvPr id="83" name="Cube 82">
              <a:extLst>
                <a:ext uri="{FF2B5EF4-FFF2-40B4-BE49-F238E27FC236}">
                  <a16:creationId xmlns:a16="http://schemas.microsoft.com/office/drawing/2014/main" id="{9F5AB1F7-3948-A338-989E-26A987634DC3}"/>
                </a:ext>
              </a:extLst>
            </p:cNvPr>
            <p:cNvSpPr/>
            <p:nvPr/>
          </p:nvSpPr>
          <p:spPr>
            <a:xfrm>
              <a:off x="2359376" y="4646862"/>
              <a:ext cx="328157" cy="532070"/>
            </a:xfrm>
            <a:prstGeom prst="cube">
              <a:avLst>
                <a:gd name="adj" fmla="val 7668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84" name="ZoneTexte 83">
              <a:extLst>
                <a:ext uri="{FF2B5EF4-FFF2-40B4-BE49-F238E27FC236}">
                  <a16:creationId xmlns:a16="http://schemas.microsoft.com/office/drawing/2014/main" id="{7001518F-11F2-CC55-2F52-78CD40DBD503}"/>
                </a:ext>
              </a:extLst>
            </p:cNvPr>
            <p:cNvSpPr txBox="1"/>
            <p:nvPr/>
          </p:nvSpPr>
          <p:spPr>
            <a:xfrm rot="18975872">
              <a:off x="2322339" y="5002777"/>
              <a:ext cx="50045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" dirty="0">
                  <a:solidFill>
                    <a:schemeClr val="bg1"/>
                  </a:solidFill>
                </a:rPr>
                <a:t>Fine-tune</a:t>
              </a:r>
            </a:p>
          </p:txBody>
        </p:sp>
        <p:cxnSp>
          <p:nvCxnSpPr>
            <p:cNvPr id="85" name="Connecteur droit avec flèche 84">
              <a:extLst>
                <a:ext uri="{FF2B5EF4-FFF2-40B4-BE49-F238E27FC236}">
                  <a16:creationId xmlns:a16="http://schemas.microsoft.com/office/drawing/2014/main" id="{23C71B84-CE7A-B823-88E1-2C95DEB8D277}"/>
                </a:ext>
              </a:extLst>
            </p:cNvPr>
            <p:cNvCxnSpPr>
              <a:cxnSpLocks/>
              <a:endCxn id="83" idx="2"/>
            </p:cNvCxnSpPr>
            <p:nvPr/>
          </p:nvCxnSpPr>
          <p:spPr>
            <a:xfrm>
              <a:off x="1879209" y="5038712"/>
              <a:ext cx="48016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86" name="ZoneTexte 85">
              <a:extLst>
                <a:ext uri="{FF2B5EF4-FFF2-40B4-BE49-F238E27FC236}">
                  <a16:creationId xmlns:a16="http://schemas.microsoft.com/office/drawing/2014/main" id="{434FC23E-F778-6712-EA50-0238CA85391A}"/>
                </a:ext>
              </a:extLst>
            </p:cNvPr>
            <p:cNvSpPr txBox="1"/>
            <p:nvPr/>
          </p:nvSpPr>
          <p:spPr>
            <a:xfrm>
              <a:off x="2197703" y="4333366"/>
              <a:ext cx="949176" cy="184666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600" dirty="0">
                  <a:solidFill>
                    <a:schemeClr val="bg1"/>
                  </a:solidFill>
                </a:rPr>
                <a:t>Backbone pré-entrainé</a:t>
              </a:r>
            </a:p>
          </p:txBody>
        </p:sp>
        <p:sp>
          <p:nvSpPr>
            <p:cNvPr id="87" name="ZoneTexte 86">
              <a:extLst>
                <a:ext uri="{FF2B5EF4-FFF2-40B4-BE49-F238E27FC236}">
                  <a16:creationId xmlns:a16="http://schemas.microsoft.com/office/drawing/2014/main" id="{5FE9C2AB-0F70-0B03-1DA1-4BB4D8112D42}"/>
                </a:ext>
              </a:extLst>
            </p:cNvPr>
            <p:cNvSpPr txBox="1"/>
            <p:nvPr/>
          </p:nvSpPr>
          <p:spPr>
            <a:xfrm>
              <a:off x="3362827" y="4611964"/>
              <a:ext cx="977045" cy="184666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r>
                <a:rPr lang="fr-FR" sz="600" dirty="0">
                  <a:solidFill>
                    <a:schemeClr val="bg1"/>
                  </a:solidFill>
                </a:rPr>
                <a:t>1 Dense(</a:t>
              </a:r>
              <a:r>
                <a:rPr lang="fr-FR" sz="600" dirty="0" err="1">
                  <a:solidFill>
                    <a:schemeClr val="bg1"/>
                  </a:solidFill>
                </a:rPr>
                <a:t>softmax</a:t>
              </a:r>
              <a:r>
                <a:rPr lang="fr-FR" sz="600" dirty="0">
                  <a:solidFill>
                    <a:schemeClr val="bg1"/>
                  </a:solidFill>
                </a:rPr>
                <a:t>, 35)*</a:t>
              </a:r>
            </a:p>
          </p:txBody>
        </p:sp>
        <p:sp>
          <p:nvSpPr>
            <p:cNvPr id="88" name="ZoneTexte 87">
              <a:extLst>
                <a:ext uri="{FF2B5EF4-FFF2-40B4-BE49-F238E27FC236}">
                  <a16:creationId xmlns:a16="http://schemas.microsoft.com/office/drawing/2014/main" id="{3FCB6D10-3325-32E3-CCE2-2EC9B03AA3A4}"/>
                </a:ext>
              </a:extLst>
            </p:cNvPr>
            <p:cNvSpPr txBox="1"/>
            <p:nvPr/>
          </p:nvSpPr>
          <p:spPr>
            <a:xfrm>
              <a:off x="1896758" y="5474366"/>
              <a:ext cx="271009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bg1"/>
                  </a:solidFill>
                </a:rPr>
                <a:t>* : classes :14 </a:t>
              </a:r>
              <a:r>
                <a:rPr lang="en-US" sz="800" i="1" dirty="0" err="1">
                  <a:solidFill>
                    <a:schemeClr val="bg1"/>
                  </a:solidFill>
                </a:rPr>
                <a:t>espèces</a:t>
              </a:r>
              <a:r>
                <a:rPr lang="en-US" sz="800" i="1" dirty="0">
                  <a:solidFill>
                    <a:schemeClr val="bg1"/>
                  </a:solidFill>
                </a:rPr>
                <a:t> + 1 healthy + 20 maladies</a:t>
              </a:r>
              <a:endParaRPr lang="fr-FR" sz="800" i="1" dirty="0">
                <a:solidFill>
                  <a:schemeClr val="bg1"/>
                </a:solidFill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3112C42-DDA2-A87E-19D2-DAF8DA0D918C}"/>
                </a:ext>
              </a:extLst>
            </p:cNvPr>
            <p:cNvSpPr/>
            <p:nvPr/>
          </p:nvSpPr>
          <p:spPr>
            <a:xfrm>
              <a:off x="1328456" y="4178218"/>
              <a:ext cx="2957679" cy="1575697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pic>
          <p:nvPicPr>
            <p:cNvPr id="90" name="Image 89">
              <a:extLst>
                <a:ext uri="{FF2B5EF4-FFF2-40B4-BE49-F238E27FC236}">
                  <a16:creationId xmlns:a16="http://schemas.microsoft.com/office/drawing/2014/main" id="{FBFE5B9E-7052-D9BD-649C-6B10157965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6623" y="4751254"/>
              <a:ext cx="409794" cy="5575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cxnSp>
          <p:nvCxnSpPr>
            <p:cNvPr id="91" name="Connecteur droit avec flèche 90">
              <a:extLst>
                <a:ext uri="{FF2B5EF4-FFF2-40B4-BE49-F238E27FC236}">
                  <a16:creationId xmlns:a16="http://schemas.microsoft.com/office/drawing/2014/main" id="{47D58DA9-7A8A-F04D-E4F1-3E24FDC862CB}"/>
                </a:ext>
              </a:extLst>
            </p:cNvPr>
            <p:cNvCxnSpPr>
              <a:cxnSpLocks/>
            </p:cNvCxnSpPr>
            <p:nvPr/>
          </p:nvCxnSpPr>
          <p:spPr>
            <a:xfrm>
              <a:off x="3704480" y="5126671"/>
              <a:ext cx="92295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ZoneTexte 91">
              <a:extLst>
                <a:ext uri="{FF2B5EF4-FFF2-40B4-BE49-F238E27FC236}">
                  <a16:creationId xmlns:a16="http://schemas.microsoft.com/office/drawing/2014/main" id="{741B6F0E-3754-A9FA-A8AA-FB51EAAC0680}"/>
                </a:ext>
              </a:extLst>
            </p:cNvPr>
            <p:cNvSpPr txBox="1"/>
            <p:nvPr/>
          </p:nvSpPr>
          <p:spPr>
            <a:xfrm>
              <a:off x="4215896" y="4768541"/>
              <a:ext cx="7569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" dirty="0" err="1">
                  <a:solidFill>
                    <a:schemeClr val="bg1"/>
                  </a:solidFill>
                </a:rPr>
                <a:t>Espèce_Santé</a:t>
              </a:r>
              <a:r>
                <a:rPr lang="fr-FR" sz="600" dirty="0">
                  <a:solidFill>
                    <a:schemeClr val="bg1"/>
                  </a:solidFill>
                </a:rPr>
                <a:t> ou</a:t>
              </a:r>
            </a:p>
            <a:p>
              <a:r>
                <a:rPr lang="fr-FR" sz="600" dirty="0" err="1">
                  <a:solidFill>
                    <a:schemeClr val="bg1"/>
                  </a:solidFill>
                </a:rPr>
                <a:t>Espèce_Maladie</a:t>
              </a:r>
              <a:endParaRPr lang="fr-FR" sz="600" dirty="0">
                <a:solidFill>
                  <a:schemeClr val="bg1"/>
                </a:solidFill>
              </a:endParaRPr>
            </a:p>
          </p:txBody>
        </p:sp>
        <p:grpSp>
          <p:nvGrpSpPr>
            <p:cNvPr id="94" name="Groupe 93">
              <a:extLst>
                <a:ext uri="{FF2B5EF4-FFF2-40B4-BE49-F238E27FC236}">
                  <a16:creationId xmlns:a16="http://schemas.microsoft.com/office/drawing/2014/main" id="{EFC3371F-8F61-778A-CEB5-5D00A6917C48}"/>
                </a:ext>
              </a:extLst>
            </p:cNvPr>
            <p:cNvGrpSpPr/>
            <p:nvPr/>
          </p:nvGrpSpPr>
          <p:grpSpPr>
            <a:xfrm>
              <a:off x="4738582" y="3922994"/>
              <a:ext cx="261610" cy="276999"/>
              <a:chOff x="5681149" y="908440"/>
              <a:chExt cx="261610" cy="276999"/>
            </a:xfrm>
          </p:grpSpPr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8A045337-862C-D721-2B56-C728CAA3F1E2}"/>
                  </a:ext>
                </a:extLst>
              </p:cNvPr>
              <p:cNvSpPr/>
              <p:nvPr/>
            </p:nvSpPr>
            <p:spPr>
              <a:xfrm>
                <a:off x="5712152" y="940698"/>
                <a:ext cx="199604" cy="212482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ZoneTexte 95">
                <a:extLst>
                  <a:ext uri="{FF2B5EF4-FFF2-40B4-BE49-F238E27FC236}">
                    <a16:creationId xmlns:a16="http://schemas.microsoft.com/office/drawing/2014/main" id="{F1C3FBA1-069E-BC8A-513B-EC3437B4F5EE}"/>
                  </a:ext>
                </a:extLst>
              </p:cNvPr>
              <p:cNvSpPr txBox="1"/>
              <p:nvPr/>
            </p:nvSpPr>
            <p:spPr>
              <a:xfrm>
                <a:off x="5681149" y="908440"/>
                <a:ext cx="2616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3</a:t>
                </a:r>
              </a:p>
            </p:txBody>
          </p:sp>
        </p:grpSp>
      </p:grpSp>
      <p:grpSp>
        <p:nvGrpSpPr>
          <p:cNvPr id="98" name="Groupe 97">
            <a:extLst>
              <a:ext uri="{FF2B5EF4-FFF2-40B4-BE49-F238E27FC236}">
                <a16:creationId xmlns:a16="http://schemas.microsoft.com/office/drawing/2014/main" id="{AD90813E-1AA9-0E78-CC57-0D0B55E12124}"/>
              </a:ext>
            </a:extLst>
          </p:cNvPr>
          <p:cNvGrpSpPr/>
          <p:nvPr/>
        </p:nvGrpSpPr>
        <p:grpSpPr>
          <a:xfrm>
            <a:off x="5325147" y="3807430"/>
            <a:ext cx="4848526" cy="2676834"/>
            <a:chOff x="5325147" y="3807430"/>
            <a:chExt cx="4848526" cy="2676834"/>
          </a:xfrm>
        </p:grpSpPr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A7B4A30B-0D36-917E-9DDB-EF3A52A8E7A2}"/>
                </a:ext>
              </a:extLst>
            </p:cNvPr>
            <p:cNvSpPr/>
            <p:nvPr/>
          </p:nvSpPr>
          <p:spPr>
            <a:xfrm>
              <a:off x="5325147" y="3819272"/>
              <a:ext cx="4822317" cy="266499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27" name="Cube 126">
              <a:extLst>
                <a:ext uri="{FF2B5EF4-FFF2-40B4-BE49-F238E27FC236}">
                  <a16:creationId xmlns:a16="http://schemas.microsoft.com/office/drawing/2014/main" id="{F457CD61-E833-BF77-104E-01AC97AA611B}"/>
                </a:ext>
              </a:extLst>
            </p:cNvPr>
            <p:cNvSpPr/>
            <p:nvPr/>
          </p:nvSpPr>
          <p:spPr>
            <a:xfrm>
              <a:off x="6360408" y="4411853"/>
              <a:ext cx="328157" cy="532070"/>
            </a:xfrm>
            <a:prstGeom prst="cube">
              <a:avLst>
                <a:gd name="adj" fmla="val 76680"/>
              </a:avLst>
            </a:prstGeom>
            <a:solidFill>
              <a:srgbClr val="FEDEFC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128" name="Cube 127">
              <a:extLst>
                <a:ext uri="{FF2B5EF4-FFF2-40B4-BE49-F238E27FC236}">
                  <a16:creationId xmlns:a16="http://schemas.microsoft.com/office/drawing/2014/main" id="{51F8E68A-1FBA-290F-8C52-50209225AB16}"/>
                </a:ext>
              </a:extLst>
            </p:cNvPr>
            <p:cNvSpPr/>
            <p:nvPr/>
          </p:nvSpPr>
          <p:spPr>
            <a:xfrm>
              <a:off x="8373730" y="5577795"/>
              <a:ext cx="436642" cy="517795"/>
            </a:xfrm>
            <a:prstGeom prst="cube">
              <a:avLst>
                <a:gd name="adj" fmla="val 58823"/>
              </a:avLst>
            </a:prstGeom>
            <a:solidFill>
              <a:srgbClr val="FC931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29" name="Cube 128">
              <a:extLst>
                <a:ext uri="{FF2B5EF4-FFF2-40B4-BE49-F238E27FC236}">
                  <a16:creationId xmlns:a16="http://schemas.microsoft.com/office/drawing/2014/main" id="{0666DD51-890C-BCC8-B3D1-4D73234F84BC}"/>
                </a:ext>
              </a:extLst>
            </p:cNvPr>
            <p:cNvSpPr/>
            <p:nvPr/>
          </p:nvSpPr>
          <p:spPr>
            <a:xfrm>
              <a:off x="7444936" y="4408791"/>
              <a:ext cx="436642" cy="517795"/>
            </a:xfrm>
            <a:prstGeom prst="cube">
              <a:avLst>
                <a:gd name="adj" fmla="val 58823"/>
              </a:avLst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30" name="ZoneTexte 129">
              <a:extLst>
                <a:ext uri="{FF2B5EF4-FFF2-40B4-BE49-F238E27FC236}">
                  <a16:creationId xmlns:a16="http://schemas.microsoft.com/office/drawing/2014/main" id="{C72C6A2E-3CED-6E43-49FF-F16BB2DDF7F5}"/>
                </a:ext>
              </a:extLst>
            </p:cNvPr>
            <p:cNvSpPr txBox="1"/>
            <p:nvPr/>
          </p:nvSpPr>
          <p:spPr>
            <a:xfrm rot="18959786">
              <a:off x="7423096" y="4424704"/>
              <a:ext cx="51007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espèce</a:t>
              </a:r>
            </a:p>
          </p:txBody>
        </p:sp>
        <p:sp>
          <p:nvSpPr>
            <p:cNvPr id="131" name="ZoneTexte 130">
              <a:extLst>
                <a:ext uri="{FF2B5EF4-FFF2-40B4-BE49-F238E27FC236}">
                  <a16:creationId xmlns:a16="http://schemas.microsoft.com/office/drawing/2014/main" id="{4CFD0732-62DC-A6D4-E9D2-C072DDA39C72}"/>
                </a:ext>
              </a:extLst>
            </p:cNvPr>
            <p:cNvSpPr txBox="1"/>
            <p:nvPr/>
          </p:nvSpPr>
          <p:spPr>
            <a:xfrm rot="18648193">
              <a:off x="8303360" y="5621514"/>
              <a:ext cx="54534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maladie</a:t>
              </a:r>
            </a:p>
          </p:txBody>
        </p:sp>
        <p:sp>
          <p:nvSpPr>
            <p:cNvPr id="132" name="ZoneTexte 131">
              <a:extLst>
                <a:ext uri="{FF2B5EF4-FFF2-40B4-BE49-F238E27FC236}">
                  <a16:creationId xmlns:a16="http://schemas.microsoft.com/office/drawing/2014/main" id="{D7E2D6CC-2185-FF93-9360-85215B52DBFC}"/>
                </a:ext>
              </a:extLst>
            </p:cNvPr>
            <p:cNvSpPr txBox="1"/>
            <p:nvPr/>
          </p:nvSpPr>
          <p:spPr>
            <a:xfrm>
              <a:off x="6242224" y="3932176"/>
              <a:ext cx="949176" cy="184666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600" dirty="0">
                  <a:solidFill>
                    <a:schemeClr val="bg1"/>
                  </a:solidFill>
                </a:rPr>
                <a:t>Backbone pré-entrainé</a:t>
              </a:r>
            </a:p>
          </p:txBody>
        </p:sp>
        <p:sp>
          <p:nvSpPr>
            <p:cNvPr id="133" name="Cube 132">
              <a:extLst>
                <a:ext uri="{FF2B5EF4-FFF2-40B4-BE49-F238E27FC236}">
                  <a16:creationId xmlns:a16="http://schemas.microsoft.com/office/drawing/2014/main" id="{B0A29736-8CA5-64DD-3D04-5CE090B8FD23}"/>
                </a:ext>
              </a:extLst>
            </p:cNvPr>
            <p:cNvSpPr/>
            <p:nvPr/>
          </p:nvSpPr>
          <p:spPr>
            <a:xfrm>
              <a:off x="7348332" y="5647150"/>
              <a:ext cx="328157" cy="532070"/>
            </a:xfrm>
            <a:prstGeom prst="cube">
              <a:avLst>
                <a:gd name="adj" fmla="val 76680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cxnSp>
          <p:nvCxnSpPr>
            <p:cNvPr id="134" name="Connecteur droit avec flèche 133">
              <a:extLst>
                <a:ext uri="{FF2B5EF4-FFF2-40B4-BE49-F238E27FC236}">
                  <a16:creationId xmlns:a16="http://schemas.microsoft.com/office/drawing/2014/main" id="{52E128AC-AD16-BEE3-1F8B-AA6EF44C77C2}"/>
                </a:ext>
              </a:extLst>
            </p:cNvPr>
            <p:cNvCxnSpPr>
              <a:cxnSpLocks/>
            </p:cNvCxnSpPr>
            <p:nvPr/>
          </p:nvCxnSpPr>
          <p:spPr>
            <a:xfrm>
              <a:off x="6581144" y="4710557"/>
              <a:ext cx="782885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5" name="ZoneTexte 134">
              <a:extLst>
                <a:ext uri="{FF2B5EF4-FFF2-40B4-BE49-F238E27FC236}">
                  <a16:creationId xmlns:a16="http://schemas.microsoft.com/office/drawing/2014/main" id="{CE76CDFF-9672-C58A-6667-4B80F4C9730A}"/>
                </a:ext>
              </a:extLst>
            </p:cNvPr>
            <p:cNvSpPr txBox="1"/>
            <p:nvPr/>
          </p:nvSpPr>
          <p:spPr>
            <a:xfrm>
              <a:off x="6672683" y="4511598"/>
              <a:ext cx="83362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embedding1</a:t>
              </a:r>
            </a:p>
          </p:txBody>
        </p:sp>
        <p:cxnSp>
          <p:nvCxnSpPr>
            <p:cNvPr id="136" name="Connecteur droit avec flèche 135">
              <a:extLst>
                <a:ext uri="{FF2B5EF4-FFF2-40B4-BE49-F238E27FC236}">
                  <a16:creationId xmlns:a16="http://schemas.microsoft.com/office/drawing/2014/main" id="{58A01589-9654-4C7E-468C-AF20A1E2C7CB}"/>
                </a:ext>
              </a:extLst>
            </p:cNvPr>
            <p:cNvCxnSpPr>
              <a:cxnSpLocks/>
            </p:cNvCxnSpPr>
            <p:nvPr/>
          </p:nvCxnSpPr>
          <p:spPr>
            <a:xfrm>
              <a:off x="7572346" y="5952653"/>
              <a:ext cx="770017" cy="0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ZoneTexte 136">
              <a:extLst>
                <a:ext uri="{FF2B5EF4-FFF2-40B4-BE49-F238E27FC236}">
                  <a16:creationId xmlns:a16="http://schemas.microsoft.com/office/drawing/2014/main" id="{B4EF1C03-A55C-93AC-4A73-D49D7B5508F7}"/>
                </a:ext>
              </a:extLst>
            </p:cNvPr>
            <p:cNvSpPr txBox="1"/>
            <p:nvPr/>
          </p:nvSpPr>
          <p:spPr>
            <a:xfrm>
              <a:off x="7649835" y="5732108"/>
              <a:ext cx="75477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>
                  <a:solidFill>
                    <a:schemeClr val="bg1"/>
                  </a:solidFill>
                </a:rPr>
                <a:t>embedding2</a:t>
              </a:r>
            </a:p>
          </p:txBody>
        </p:sp>
        <p:sp>
          <p:nvSpPr>
            <p:cNvPr id="138" name="Cube 137">
              <a:extLst>
                <a:ext uri="{FF2B5EF4-FFF2-40B4-BE49-F238E27FC236}">
                  <a16:creationId xmlns:a16="http://schemas.microsoft.com/office/drawing/2014/main" id="{429F5AFD-507D-9F83-8E27-F504A409B193}"/>
                </a:ext>
              </a:extLst>
            </p:cNvPr>
            <p:cNvSpPr/>
            <p:nvPr/>
          </p:nvSpPr>
          <p:spPr>
            <a:xfrm>
              <a:off x="7348331" y="5376947"/>
              <a:ext cx="328157" cy="532070"/>
            </a:xfrm>
            <a:prstGeom prst="cube">
              <a:avLst>
                <a:gd name="adj" fmla="val 7668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39" name="Cube 138">
              <a:extLst>
                <a:ext uri="{FF2B5EF4-FFF2-40B4-BE49-F238E27FC236}">
                  <a16:creationId xmlns:a16="http://schemas.microsoft.com/office/drawing/2014/main" id="{80FE614A-E0BC-4E51-6DBA-4572EB5142BF}"/>
                </a:ext>
              </a:extLst>
            </p:cNvPr>
            <p:cNvSpPr/>
            <p:nvPr/>
          </p:nvSpPr>
          <p:spPr>
            <a:xfrm>
              <a:off x="6360495" y="4142756"/>
              <a:ext cx="328157" cy="532070"/>
            </a:xfrm>
            <a:prstGeom prst="cube">
              <a:avLst>
                <a:gd name="adj" fmla="val 76680"/>
              </a:avLst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40" name="ZoneTexte 139">
              <a:extLst>
                <a:ext uri="{FF2B5EF4-FFF2-40B4-BE49-F238E27FC236}">
                  <a16:creationId xmlns:a16="http://schemas.microsoft.com/office/drawing/2014/main" id="{4123FAB2-D89F-E8F0-717D-50CC9A83EFD3}"/>
                </a:ext>
              </a:extLst>
            </p:cNvPr>
            <p:cNvSpPr txBox="1"/>
            <p:nvPr/>
          </p:nvSpPr>
          <p:spPr>
            <a:xfrm rot="18975872">
              <a:off x="6317849" y="4524814"/>
              <a:ext cx="50045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" dirty="0">
                  <a:solidFill>
                    <a:schemeClr val="bg1"/>
                  </a:solidFill>
                </a:rPr>
                <a:t>Fine-tune</a:t>
              </a:r>
            </a:p>
          </p:txBody>
        </p:sp>
        <p:sp>
          <p:nvSpPr>
            <p:cNvPr id="141" name="ZoneTexte 140">
              <a:extLst>
                <a:ext uri="{FF2B5EF4-FFF2-40B4-BE49-F238E27FC236}">
                  <a16:creationId xmlns:a16="http://schemas.microsoft.com/office/drawing/2014/main" id="{CAB1D8BC-8111-9F11-10B8-4336F5F75CCA}"/>
                </a:ext>
              </a:extLst>
            </p:cNvPr>
            <p:cNvSpPr txBox="1"/>
            <p:nvPr/>
          </p:nvSpPr>
          <p:spPr>
            <a:xfrm rot="18975872">
              <a:off x="7311294" y="5732862"/>
              <a:ext cx="500458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" dirty="0">
                  <a:solidFill>
                    <a:schemeClr val="bg1"/>
                  </a:solidFill>
                </a:rPr>
                <a:t>Fine-tune</a:t>
              </a:r>
            </a:p>
          </p:txBody>
        </p:sp>
        <p:sp>
          <p:nvSpPr>
            <p:cNvPr id="142" name="ZoneTexte 141">
              <a:extLst>
                <a:ext uri="{FF2B5EF4-FFF2-40B4-BE49-F238E27FC236}">
                  <a16:creationId xmlns:a16="http://schemas.microsoft.com/office/drawing/2014/main" id="{42F6961D-56C5-57D1-D738-6FA077039361}"/>
                </a:ext>
              </a:extLst>
            </p:cNvPr>
            <p:cNvSpPr txBox="1"/>
            <p:nvPr/>
          </p:nvSpPr>
          <p:spPr>
            <a:xfrm>
              <a:off x="7399216" y="4181822"/>
              <a:ext cx="854869" cy="184666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r>
                <a:rPr lang="fr-FR" sz="600" dirty="0">
                  <a:solidFill>
                    <a:schemeClr val="bg1"/>
                  </a:solidFill>
                </a:rPr>
                <a:t>Dense(</a:t>
              </a:r>
              <a:r>
                <a:rPr lang="fr-FR" sz="600" dirty="0" err="1">
                  <a:solidFill>
                    <a:schemeClr val="bg1"/>
                  </a:solidFill>
                </a:rPr>
                <a:t>softmax</a:t>
              </a:r>
              <a:r>
                <a:rPr lang="fr-FR" sz="600" dirty="0">
                  <a:solidFill>
                    <a:schemeClr val="bg1"/>
                  </a:solidFill>
                </a:rPr>
                <a:t>, 14)</a:t>
              </a:r>
            </a:p>
          </p:txBody>
        </p:sp>
        <p:cxnSp>
          <p:nvCxnSpPr>
            <p:cNvPr id="143" name="Connecteur droit avec flèche 142">
              <a:extLst>
                <a:ext uri="{FF2B5EF4-FFF2-40B4-BE49-F238E27FC236}">
                  <a16:creationId xmlns:a16="http://schemas.microsoft.com/office/drawing/2014/main" id="{D9A676EC-CA8D-6BCC-147E-E9228C8B805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24039" y="4575831"/>
              <a:ext cx="472250" cy="419769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cteur droit avec flèche 143">
              <a:extLst>
                <a:ext uri="{FF2B5EF4-FFF2-40B4-BE49-F238E27FC236}">
                  <a16:creationId xmlns:a16="http://schemas.microsoft.com/office/drawing/2014/main" id="{54B8D7DD-FEFB-3BCE-B05D-3CD3FFCF466D}"/>
                </a:ext>
              </a:extLst>
            </p:cNvPr>
            <p:cNvCxnSpPr>
              <a:cxnSpLocks/>
              <a:endCxn id="138" idx="2"/>
            </p:cNvCxnSpPr>
            <p:nvPr/>
          </p:nvCxnSpPr>
          <p:spPr>
            <a:xfrm>
              <a:off x="5841291" y="5005702"/>
              <a:ext cx="1507040" cy="763095"/>
            </a:xfrm>
            <a:prstGeom prst="straightConnector1">
              <a:avLst/>
            </a:pr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ZoneTexte 144">
              <a:extLst>
                <a:ext uri="{FF2B5EF4-FFF2-40B4-BE49-F238E27FC236}">
                  <a16:creationId xmlns:a16="http://schemas.microsoft.com/office/drawing/2014/main" id="{7812DA57-7C85-2A5B-E8E3-6D11EB2A8B72}"/>
                </a:ext>
              </a:extLst>
            </p:cNvPr>
            <p:cNvSpPr txBox="1"/>
            <p:nvPr/>
          </p:nvSpPr>
          <p:spPr>
            <a:xfrm>
              <a:off x="7215177" y="5204220"/>
              <a:ext cx="949176" cy="184666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pPr algn="ctr"/>
              <a:r>
                <a:rPr lang="fr-FR" sz="600" dirty="0">
                  <a:solidFill>
                    <a:schemeClr val="bg1"/>
                  </a:solidFill>
                </a:rPr>
                <a:t>Backbone pré-entrainé</a:t>
              </a:r>
            </a:p>
          </p:txBody>
        </p:sp>
        <p:sp>
          <p:nvSpPr>
            <p:cNvPr id="146" name="ZoneTexte 145">
              <a:extLst>
                <a:ext uri="{FF2B5EF4-FFF2-40B4-BE49-F238E27FC236}">
                  <a16:creationId xmlns:a16="http://schemas.microsoft.com/office/drawing/2014/main" id="{F9A650D1-EC62-D1A9-8DCB-6698AAF2CE00}"/>
                </a:ext>
              </a:extLst>
            </p:cNvPr>
            <p:cNvSpPr txBox="1"/>
            <p:nvPr/>
          </p:nvSpPr>
          <p:spPr>
            <a:xfrm>
              <a:off x="8351782" y="5342049"/>
              <a:ext cx="977045" cy="184666"/>
            </a:xfrm>
            <a:prstGeom prst="rect">
              <a:avLst/>
            </a:prstGeom>
            <a:noFill/>
          </p:spPr>
          <p:txBody>
            <a:bodyPr vert="horz" wrap="square">
              <a:spAutoFit/>
            </a:bodyPr>
            <a:lstStyle/>
            <a:p>
              <a:r>
                <a:rPr lang="fr-FR" sz="600" dirty="0">
                  <a:solidFill>
                    <a:schemeClr val="bg1"/>
                  </a:solidFill>
                </a:rPr>
                <a:t>Dense(</a:t>
              </a:r>
              <a:r>
                <a:rPr lang="fr-FR" sz="600" dirty="0" err="1">
                  <a:solidFill>
                    <a:schemeClr val="bg1"/>
                  </a:solidFill>
                </a:rPr>
                <a:t>softmax</a:t>
              </a:r>
              <a:r>
                <a:rPr lang="fr-FR" sz="600" dirty="0">
                  <a:solidFill>
                    <a:schemeClr val="bg1"/>
                  </a:solidFill>
                </a:rPr>
                <a:t>, 21)*</a:t>
              </a:r>
            </a:p>
          </p:txBody>
        </p:sp>
        <p:sp>
          <p:nvSpPr>
            <p:cNvPr id="147" name="ZoneTexte 146">
              <a:extLst>
                <a:ext uri="{FF2B5EF4-FFF2-40B4-BE49-F238E27FC236}">
                  <a16:creationId xmlns:a16="http://schemas.microsoft.com/office/drawing/2014/main" id="{5909E488-A8BE-CE69-E2D4-425AF593AAB3}"/>
                </a:ext>
              </a:extLst>
            </p:cNvPr>
            <p:cNvSpPr txBox="1"/>
            <p:nvPr/>
          </p:nvSpPr>
          <p:spPr>
            <a:xfrm>
              <a:off x="7594631" y="6182638"/>
              <a:ext cx="187046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i="1" dirty="0">
                  <a:solidFill>
                    <a:schemeClr val="bg1"/>
                  </a:solidFill>
                </a:rPr>
                <a:t>* : 20 maladies + 1 </a:t>
              </a:r>
              <a:r>
                <a:rPr lang="en-US" sz="800" i="1" dirty="0" err="1">
                  <a:solidFill>
                    <a:schemeClr val="bg1"/>
                  </a:solidFill>
                </a:rPr>
                <a:t>classe</a:t>
              </a:r>
              <a:r>
                <a:rPr lang="en-US" sz="800" i="1" dirty="0">
                  <a:solidFill>
                    <a:schemeClr val="bg1"/>
                  </a:solidFill>
                </a:rPr>
                <a:t> "healthy"</a:t>
              </a:r>
              <a:endParaRPr lang="fr-FR" sz="800" i="1" dirty="0">
                <a:solidFill>
                  <a:schemeClr val="bg1"/>
                </a:solidFill>
              </a:endParaRPr>
            </a:p>
          </p:txBody>
        </p:sp>
        <p:sp>
          <p:nvSpPr>
            <p:cNvPr id="148" name="ZoneTexte 147">
              <a:extLst>
                <a:ext uri="{FF2B5EF4-FFF2-40B4-BE49-F238E27FC236}">
                  <a16:creationId xmlns:a16="http://schemas.microsoft.com/office/drawing/2014/main" id="{AA29C4F8-1770-2630-9412-C868FC5E100A}"/>
                </a:ext>
              </a:extLst>
            </p:cNvPr>
            <p:cNvSpPr txBox="1"/>
            <p:nvPr/>
          </p:nvSpPr>
          <p:spPr>
            <a:xfrm rot="18758227">
              <a:off x="8257629" y="5731956"/>
              <a:ext cx="791027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700" dirty="0">
                  <a:solidFill>
                    <a:schemeClr val="bg1"/>
                  </a:solidFill>
                </a:rPr>
                <a:t>(</a:t>
              </a:r>
              <a:r>
                <a:rPr lang="fr-FR" sz="700" dirty="0" err="1">
                  <a:solidFill>
                    <a:schemeClr val="bg1"/>
                  </a:solidFill>
                </a:rPr>
                <a:t>healthy</a:t>
              </a:r>
              <a:r>
                <a:rPr lang="fr-FR" sz="700" dirty="0">
                  <a:solidFill>
                    <a:schemeClr val="bg1"/>
                  </a:solidFill>
                </a:rPr>
                <a:t> inclus)</a:t>
              </a:r>
            </a:p>
          </p:txBody>
        </p:sp>
        <p:cxnSp>
          <p:nvCxnSpPr>
            <p:cNvPr id="149" name="Connecteur droit avec flèche 148">
              <a:extLst>
                <a:ext uri="{FF2B5EF4-FFF2-40B4-BE49-F238E27FC236}">
                  <a16:creationId xmlns:a16="http://schemas.microsoft.com/office/drawing/2014/main" id="{94C7506A-8C3E-9D0F-A8E8-8D5BB8E0B5A1}"/>
                </a:ext>
              </a:extLst>
            </p:cNvPr>
            <p:cNvCxnSpPr>
              <a:cxnSpLocks/>
              <a:endCxn id="146" idx="3"/>
            </p:cNvCxnSpPr>
            <p:nvPr/>
          </p:nvCxnSpPr>
          <p:spPr>
            <a:xfrm flipV="1">
              <a:off x="8739088" y="5434382"/>
              <a:ext cx="589739" cy="405448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EF0369EB-FE16-D75B-CB53-58AAF24F1D31}"/>
                </a:ext>
              </a:extLst>
            </p:cNvPr>
            <p:cNvSpPr/>
            <p:nvPr/>
          </p:nvSpPr>
          <p:spPr>
            <a:xfrm>
              <a:off x="5347540" y="3913253"/>
              <a:ext cx="4072907" cy="2513715"/>
            </a:xfrm>
            <a:prstGeom prst="rect">
              <a:avLst/>
            </a:prstGeom>
            <a:noFill/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pic>
          <p:nvPicPr>
            <p:cNvPr id="151" name="Image 150">
              <a:extLst>
                <a:ext uri="{FF2B5EF4-FFF2-40B4-BE49-F238E27FC236}">
                  <a16:creationId xmlns:a16="http://schemas.microsoft.com/office/drawing/2014/main" id="{CAAF733F-EF67-18D0-742B-6ECD07F0B57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56370" y="4726023"/>
              <a:ext cx="409794" cy="557543"/>
            </a:xfrm>
            <a:prstGeom prst="rect">
              <a:avLst/>
            </a:prstGeom>
            <a:ln>
              <a:solidFill>
                <a:schemeClr val="bg1"/>
              </a:solidFill>
            </a:ln>
          </p:spPr>
        </p:pic>
        <p:sp>
          <p:nvSpPr>
            <p:cNvPr id="152" name="Forme libre : forme 151">
              <a:extLst>
                <a:ext uri="{FF2B5EF4-FFF2-40B4-BE49-F238E27FC236}">
                  <a16:creationId xmlns:a16="http://schemas.microsoft.com/office/drawing/2014/main" id="{C369BA7C-2061-2A1B-C6A0-8899F6992067}"/>
                </a:ext>
              </a:extLst>
            </p:cNvPr>
            <p:cNvSpPr/>
            <p:nvPr/>
          </p:nvSpPr>
          <p:spPr>
            <a:xfrm>
              <a:off x="7109673" y="4680779"/>
              <a:ext cx="842329" cy="936922"/>
            </a:xfrm>
            <a:custGeom>
              <a:avLst/>
              <a:gdLst>
                <a:gd name="connsiteX0" fmla="*/ 635125 w 842329"/>
                <a:gd name="connsiteY0" fmla="*/ 0 h 936922"/>
                <a:gd name="connsiteX1" fmla="*/ 842329 w 842329"/>
                <a:gd name="connsiteY1" fmla="*/ 0 h 936922"/>
                <a:gd name="connsiteX2" fmla="*/ 842329 w 842329"/>
                <a:gd name="connsiteY2" fmla="*/ 445939 h 936922"/>
                <a:gd name="connsiteX3" fmla="*/ 0 w 842329"/>
                <a:gd name="connsiteY3" fmla="*/ 445939 h 936922"/>
                <a:gd name="connsiteX4" fmla="*/ 0 w 842329"/>
                <a:gd name="connsiteY4" fmla="*/ 837824 h 936922"/>
                <a:gd name="connsiteX5" fmla="*/ 216213 w 842329"/>
                <a:gd name="connsiteY5" fmla="*/ 936922 h 936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42329" h="936922">
                  <a:moveTo>
                    <a:pt x="635125" y="0"/>
                  </a:moveTo>
                  <a:lnTo>
                    <a:pt x="842329" y="0"/>
                  </a:lnTo>
                  <a:lnTo>
                    <a:pt x="842329" y="445939"/>
                  </a:lnTo>
                  <a:lnTo>
                    <a:pt x="0" y="445939"/>
                  </a:lnTo>
                  <a:lnTo>
                    <a:pt x="0" y="837824"/>
                  </a:lnTo>
                  <a:lnTo>
                    <a:pt x="216213" y="936922"/>
                  </a:lnTo>
                </a:path>
              </a:pathLst>
            </a:custGeom>
            <a:ln w="127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cxnSp>
          <p:nvCxnSpPr>
            <p:cNvPr id="153" name="Connecteur droit avec flèche 152">
              <a:extLst>
                <a:ext uri="{FF2B5EF4-FFF2-40B4-BE49-F238E27FC236}">
                  <a16:creationId xmlns:a16="http://schemas.microsoft.com/office/drawing/2014/main" id="{DC194C49-E549-4507-7EEA-E05B7420AE5F}"/>
                </a:ext>
              </a:extLst>
            </p:cNvPr>
            <p:cNvCxnSpPr>
              <a:cxnSpLocks/>
            </p:cNvCxnSpPr>
            <p:nvPr/>
          </p:nvCxnSpPr>
          <p:spPr>
            <a:xfrm>
              <a:off x="7805919" y="4612957"/>
              <a:ext cx="1512305" cy="640617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cteur droit avec flèche 153">
              <a:extLst>
                <a:ext uri="{FF2B5EF4-FFF2-40B4-BE49-F238E27FC236}">
                  <a16:creationId xmlns:a16="http://schemas.microsoft.com/office/drawing/2014/main" id="{1A1D249D-A297-02D0-1EC4-09ABB85A7AE5}"/>
                </a:ext>
              </a:extLst>
            </p:cNvPr>
            <p:cNvCxnSpPr>
              <a:cxnSpLocks/>
            </p:cNvCxnSpPr>
            <p:nvPr/>
          </p:nvCxnSpPr>
          <p:spPr>
            <a:xfrm>
              <a:off x="9390420" y="5344992"/>
              <a:ext cx="252919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Organigramme : Jonction de sommaire 154">
              <a:extLst>
                <a:ext uri="{FF2B5EF4-FFF2-40B4-BE49-F238E27FC236}">
                  <a16:creationId xmlns:a16="http://schemas.microsoft.com/office/drawing/2014/main" id="{40EA75C4-982C-17E7-27BE-24EA1B13D550}"/>
                </a:ext>
              </a:extLst>
            </p:cNvPr>
            <p:cNvSpPr/>
            <p:nvPr/>
          </p:nvSpPr>
          <p:spPr>
            <a:xfrm>
              <a:off x="9264288" y="5302040"/>
              <a:ext cx="119550" cy="111898"/>
            </a:xfrm>
            <a:prstGeom prst="flowChartSummingJunction">
              <a:avLst/>
            </a:prstGeom>
            <a:solidFill>
              <a:schemeClr val="bg2">
                <a:lumMod val="90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grpSp>
          <p:nvGrpSpPr>
            <p:cNvPr id="156" name="Groupe 155">
              <a:extLst>
                <a:ext uri="{FF2B5EF4-FFF2-40B4-BE49-F238E27FC236}">
                  <a16:creationId xmlns:a16="http://schemas.microsoft.com/office/drawing/2014/main" id="{FA7EE80B-28F1-43AB-C573-C2804CF896F6}"/>
                </a:ext>
              </a:extLst>
            </p:cNvPr>
            <p:cNvGrpSpPr/>
            <p:nvPr/>
          </p:nvGrpSpPr>
          <p:grpSpPr>
            <a:xfrm>
              <a:off x="9912063" y="3807430"/>
              <a:ext cx="261610" cy="276999"/>
              <a:chOff x="5681149" y="908440"/>
              <a:chExt cx="261610" cy="276999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4AC73895-03CB-C640-3666-EF347285AAD9}"/>
                  </a:ext>
                </a:extLst>
              </p:cNvPr>
              <p:cNvSpPr/>
              <p:nvPr/>
            </p:nvSpPr>
            <p:spPr>
              <a:xfrm>
                <a:off x="5712152" y="940698"/>
                <a:ext cx="199604" cy="212482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schemeClr val="bg1"/>
                  </a:solidFill>
                </a:endParaRPr>
              </a:p>
            </p:txBody>
          </p:sp>
          <p:sp>
            <p:nvSpPr>
              <p:cNvPr id="158" name="ZoneTexte 157">
                <a:extLst>
                  <a:ext uri="{FF2B5EF4-FFF2-40B4-BE49-F238E27FC236}">
                    <a16:creationId xmlns:a16="http://schemas.microsoft.com/office/drawing/2014/main" id="{C1CF0C65-8290-C5B7-8435-FD6D5CDE87B0}"/>
                  </a:ext>
                </a:extLst>
              </p:cNvPr>
              <p:cNvSpPr txBox="1"/>
              <p:nvPr/>
            </p:nvSpPr>
            <p:spPr>
              <a:xfrm>
                <a:off x="5681149" y="908440"/>
                <a:ext cx="261610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fr-FR" sz="12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4</a:t>
                </a:r>
              </a:p>
            </p:txBody>
          </p:sp>
        </p:grpSp>
        <p:sp>
          <p:nvSpPr>
            <p:cNvPr id="159" name="ZoneTexte 158">
              <a:extLst>
                <a:ext uri="{FF2B5EF4-FFF2-40B4-BE49-F238E27FC236}">
                  <a16:creationId xmlns:a16="http://schemas.microsoft.com/office/drawing/2014/main" id="{7C567C79-20BC-51F5-066C-6CEC48DB822A}"/>
                </a:ext>
              </a:extLst>
            </p:cNvPr>
            <p:cNvSpPr txBox="1"/>
            <p:nvPr/>
          </p:nvSpPr>
          <p:spPr>
            <a:xfrm>
              <a:off x="9388610" y="4976934"/>
              <a:ext cx="7569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600" dirty="0" err="1">
                  <a:solidFill>
                    <a:schemeClr val="bg1"/>
                  </a:solidFill>
                </a:rPr>
                <a:t>Espèce_Santé</a:t>
              </a:r>
              <a:r>
                <a:rPr lang="fr-FR" sz="600" dirty="0">
                  <a:solidFill>
                    <a:schemeClr val="bg1"/>
                  </a:solidFill>
                </a:rPr>
                <a:t> ou</a:t>
              </a:r>
            </a:p>
            <a:p>
              <a:r>
                <a:rPr lang="fr-FR" sz="600" dirty="0" err="1">
                  <a:solidFill>
                    <a:schemeClr val="bg1"/>
                  </a:solidFill>
                </a:rPr>
                <a:t>Espèce_Maladie</a:t>
              </a:r>
              <a:endParaRPr lang="fr-FR" sz="6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969389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4F3EF6-2DB9-54CE-107E-845768F6BB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86C4B31-C3DF-B6F2-EE25-8163040C553B}"/>
              </a:ext>
            </a:extLst>
          </p:cNvPr>
          <p:cNvSpPr/>
          <p:nvPr/>
        </p:nvSpPr>
        <p:spPr>
          <a:xfrm>
            <a:off x="0" y="122872"/>
            <a:ext cx="3825380" cy="2632140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F2F885F-2CEC-00B7-2DC1-FFD0474A8B38}"/>
              </a:ext>
            </a:extLst>
          </p:cNvPr>
          <p:cNvSpPr/>
          <p:nvPr/>
        </p:nvSpPr>
        <p:spPr>
          <a:xfrm>
            <a:off x="3882312" y="144381"/>
            <a:ext cx="3825380" cy="2543961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20401469-15A7-E4B7-219A-CD68483AF283}"/>
              </a:ext>
            </a:extLst>
          </p:cNvPr>
          <p:cNvSpPr/>
          <p:nvPr/>
        </p:nvSpPr>
        <p:spPr>
          <a:xfrm>
            <a:off x="4678775" y="608537"/>
            <a:ext cx="881766" cy="1896870"/>
          </a:xfrm>
          <a:prstGeom prst="cube">
            <a:avLst>
              <a:gd name="adj" fmla="val 7668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194F90-93CF-3F36-CE89-0C2EE5C457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885" y="1383952"/>
            <a:ext cx="409794" cy="55754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6" name="Cube 5">
            <a:extLst>
              <a:ext uri="{FF2B5EF4-FFF2-40B4-BE49-F238E27FC236}">
                <a16:creationId xmlns:a16="http://schemas.microsoft.com/office/drawing/2014/main" id="{F52568CD-6CAC-8890-5337-1CB21969F76B}"/>
              </a:ext>
            </a:extLst>
          </p:cNvPr>
          <p:cNvSpPr/>
          <p:nvPr/>
        </p:nvSpPr>
        <p:spPr>
          <a:xfrm>
            <a:off x="2655668" y="1444718"/>
            <a:ext cx="436642" cy="517795"/>
          </a:xfrm>
          <a:prstGeom prst="cube">
            <a:avLst>
              <a:gd name="adj" fmla="val 58823"/>
            </a:avLst>
          </a:prstGeom>
          <a:pattFill prst="pct80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9DE6C5A7-65EE-768E-E847-D3F763818EFD}"/>
              </a:ext>
            </a:extLst>
          </p:cNvPr>
          <p:cNvSpPr/>
          <p:nvPr/>
        </p:nvSpPr>
        <p:spPr>
          <a:xfrm>
            <a:off x="2335255" y="1762264"/>
            <a:ext cx="436642" cy="517795"/>
          </a:xfrm>
          <a:prstGeom prst="cube">
            <a:avLst>
              <a:gd name="adj" fmla="val 58823"/>
            </a:avLst>
          </a:prstGeom>
          <a:pattFill prst="pct80">
            <a:fgClr>
              <a:schemeClr val="accent6">
                <a:lumMod val="60000"/>
                <a:lumOff val="4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8" name="Cube 7">
            <a:extLst>
              <a:ext uri="{FF2B5EF4-FFF2-40B4-BE49-F238E27FC236}">
                <a16:creationId xmlns:a16="http://schemas.microsoft.com/office/drawing/2014/main" id="{8C176D91-FBE3-8C43-1DD6-D6BF0CFF3822}"/>
              </a:ext>
            </a:extLst>
          </p:cNvPr>
          <p:cNvSpPr/>
          <p:nvPr/>
        </p:nvSpPr>
        <p:spPr>
          <a:xfrm>
            <a:off x="2025329" y="2078959"/>
            <a:ext cx="436642" cy="517795"/>
          </a:xfrm>
          <a:prstGeom prst="cube">
            <a:avLst>
              <a:gd name="adj" fmla="val 58823"/>
            </a:avLst>
          </a:prstGeom>
          <a:pattFill prst="pct80">
            <a:fgClr>
              <a:srgbClr val="FC9314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0E019913-CBC4-78F4-75CA-CA9B69AA4406}"/>
              </a:ext>
            </a:extLst>
          </p:cNvPr>
          <p:cNvSpPr txBox="1"/>
          <p:nvPr/>
        </p:nvSpPr>
        <p:spPr>
          <a:xfrm rot="18699144">
            <a:off x="1887304" y="2117196"/>
            <a:ext cx="691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maladie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27CEBBA-D84F-615F-0625-3D8CEF16FA2F}"/>
              </a:ext>
            </a:extLst>
          </p:cNvPr>
          <p:cNvSpPr txBox="1"/>
          <p:nvPr/>
        </p:nvSpPr>
        <p:spPr>
          <a:xfrm rot="18677544">
            <a:off x="2274976" y="1784724"/>
            <a:ext cx="495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santé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EC1EBA08-1E9C-1D8E-E1E5-F13A40D4AEEC}"/>
              </a:ext>
            </a:extLst>
          </p:cNvPr>
          <p:cNvSpPr txBox="1"/>
          <p:nvPr/>
        </p:nvSpPr>
        <p:spPr>
          <a:xfrm rot="18753877">
            <a:off x="2602770" y="1411200"/>
            <a:ext cx="6054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espèce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9151BC10-1B75-8945-D8A4-7BDA9FC94550}"/>
              </a:ext>
            </a:extLst>
          </p:cNvPr>
          <p:cNvSpPr/>
          <p:nvPr/>
        </p:nvSpPr>
        <p:spPr>
          <a:xfrm>
            <a:off x="1001146" y="918278"/>
            <a:ext cx="881766" cy="1636442"/>
          </a:xfrm>
          <a:prstGeom prst="cube">
            <a:avLst>
              <a:gd name="adj" fmla="val 7668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3866B7EA-4AC1-2493-969F-3EB755036493}"/>
              </a:ext>
            </a:extLst>
          </p:cNvPr>
          <p:cNvSpPr txBox="1"/>
          <p:nvPr/>
        </p:nvSpPr>
        <p:spPr>
          <a:xfrm>
            <a:off x="974768" y="600732"/>
            <a:ext cx="134278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Backbone pré-entrainé</a:t>
            </a:r>
          </a:p>
          <a:p>
            <a:pPr algn="ctr"/>
            <a:r>
              <a:rPr lang="fr-FR" sz="800" dirty="0">
                <a:solidFill>
                  <a:schemeClr val="bg1"/>
                </a:solidFill>
              </a:rPr>
              <a:t>partagé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95C57D6F-D974-8520-EF99-52F0190E532A}"/>
              </a:ext>
            </a:extLst>
          </p:cNvPr>
          <p:cNvSpPr txBox="1"/>
          <p:nvPr/>
        </p:nvSpPr>
        <p:spPr>
          <a:xfrm>
            <a:off x="2819951" y="599142"/>
            <a:ext cx="79163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3 classifieurs SVM-RBF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938310A0-E0AF-510B-7054-56029959A894}"/>
              </a:ext>
            </a:extLst>
          </p:cNvPr>
          <p:cNvCxnSpPr>
            <a:cxnSpLocks/>
          </p:cNvCxnSpPr>
          <p:nvPr/>
        </p:nvCxnSpPr>
        <p:spPr>
          <a:xfrm>
            <a:off x="1517247" y="1749640"/>
            <a:ext cx="620322" cy="43875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0B46DDF5-EBA5-B605-ACAC-8AE266376DF4}"/>
              </a:ext>
            </a:extLst>
          </p:cNvPr>
          <p:cNvCxnSpPr>
            <a:cxnSpLocks/>
          </p:cNvCxnSpPr>
          <p:nvPr/>
        </p:nvCxnSpPr>
        <p:spPr>
          <a:xfrm>
            <a:off x="1523646" y="1741677"/>
            <a:ext cx="894499" cy="159269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2A747E46-7DC9-F25C-3C55-260D47FFF543}"/>
              </a:ext>
            </a:extLst>
          </p:cNvPr>
          <p:cNvCxnSpPr>
            <a:cxnSpLocks/>
          </p:cNvCxnSpPr>
          <p:nvPr/>
        </p:nvCxnSpPr>
        <p:spPr>
          <a:xfrm flipV="1">
            <a:off x="1523646" y="1557429"/>
            <a:ext cx="1303005" cy="173678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DDA609E7-4B45-53F7-EDE3-FA841B5B4E23}"/>
              </a:ext>
            </a:extLst>
          </p:cNvPr>
          <p:cNvCxnSpPr>
            <a:cxnSpLocks/>
            <a:endCxn id="15" idx="1"/>
          </p:cNvCxnSpPr>
          <p:nvPr/>
        </p:nvCxnSpPr>
        <p:spPr>
          <a:xfrm flipV="1">
            <a:off x="2200442" y="768419"/>
            <a:ext cx="619509" cy="159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6525324E-8936-8E86-BF88-0A91CC0BB7B8}"/>
              </a:ext>
            </a:extLst>
          </p:cNvPr>
          <p:cNvSpPr txBox="1"/>
          <p:nvPr/>
        </p:nvSpPr>
        <p:spPr>
          <a:xfrm>
            <a:off x="2218144" y="392310"/>
            <a:ext cx="6785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même </a:t>
            </a:r>
            <a:r>
              <a:rPr lang="fr-FR" sz="800" dirty="0" err="1">
                <a:solidFill>
                  <a:schemeClr val="bg1"/>
                </a:solidFill>
              </a:rPr>
              <a:t>embedding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9F895EF-9D81-4A57-4D1C-5EA9B3327473}"/>
              </a:ext>
            </a:extLst>
          </p:cNvPr>
          <p:cNvSpPr/>
          <p:nvPr/>
        </p:nvSpPr>
        <p:spPr>
          <a:xfrm>
            <a:off x="63867" y="416111"/>
            <a:ext cx="3547720" cy="2275731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3CF2AD2B-F4B8-5647-ED91-800DEC7F313D}"/>
              </a:ext>
            </a:extLst>
          </p:cNvPr>
          <p:cNvCxnSpPr>
            <a:cxnSpLocks/>
          </p:cNvCxnSpPr>
          <p:nvPr/>
        </p:nvCxnSpPr>
        <p:spPr>
          <a:xfrm>
            <a:off x="3018451" y="1687206"/>
            <a:ext cx="73225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droit avec flèche 22">
            <a:extLst>
              <a:ext uri="{FF2B5EF4-FFF2-40B4-BE49-F238E27FC236}">
                <a16:creationId xmlns:a16="http://schemas.microsoft.com/office/drawing/2014/main" id="{DE7782B9-BBFB-97AD-07A7-F4A65C81D4DE}"/>
              </a:ext>
            </a:extLst>
          </p:cNvPr>
          <p:cNvCxnSpPr>
            <a:cxnSpLocks/>
          </p:cNvCxnSpPr>
          <p:nvPr/>
        </p:nvCxnSpPr>
        <p:spPr>
          <a:xfrm>
            <a:off x="2665406" y="2005863"/>
            <a:ext cx="10852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B5AA849E-A750-5F79-895B-95B83232C68E}"/>
              </a:ext>
            </a:extLst>
          </p:cNvPr>
          <p:cNvCxnSpPr>
            <a:cxnSpLocks/>
          </p:cNvCxnSpPr>
          <p:nvPr/>
        </p:nvCxnSpPr>
        <p:spPr>
          <a:xfrm flipV="1">
            <a:off x="2328032" y="2354262"/>
            <a:ext cx="1422673" cy="29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44FC0D28-8A23-B9D9-16E8-67670B2ED2EE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516679" y="1662724"/>
            <a:ext cx="462072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ZoneTexte 26">
            <a:extLst>
              <a:ext uri="{FF2B5EF4-FFF2-40B4-BE49-F238E27FC236}">
                <a16:creationId xmlns:a16="http://schemas.microsoft.com/office/drawing/2014/main" id="{D2571AC4-24A7-7F4E-FECD-147044386E90}"/>
              </a:ext>
            </a:extLst>
          </p:cNvPr>
          <p:cNvSpPr txBox="1"/>
          <p:nvPr/>
        </p:nvSpPr>
        <p:spPr>
          <a:xfrm>
            <a:off x="4516518" y="279718"/>
            <a:ext cx="1281654" cy="33855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1 Backbone pré-entrainé partagé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27F7B32B-2C7B-A972-B13B-B471465AB481}"/>
              </a:ext>
            </a:extLst>
          </p:cNvPr>
          <p:cNvCxnSpPr>
            <a:cxnSpLocks/>
          </p:cNvCxnSpPr>
          <p:nvPr/>
        </p:nvCxnSpPr>
        <p:spPr>
          <a:xfrm>
            <a:off x="5169853" y="1724151"/>
            <a:ext cx="592572" cy="44367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1AD24477-F43C-47E7-674E-83908D19D853}"/>
              </a:ext>
            </a:extLst>
          </p:cNvPr>
          <p:cNvCxnSpPr>
            <a:cxnSpLocks/>
          </p:cNvCxnSpPr>
          <p:nvPr/>
        </p:nvCxnSpPr>
        <p:spPr>
          <a:xfrm>
            <a:off x="5169853" y="1724151"/>
            <a:ext cx="885990" cy="15656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Connecteur droit avec flèche 29">
            <a:extLst>
              <a:ext uri="{FF2B5EF4-FFF2-40B4-BE49-F238E27FC236}">
                <a16:creationId xmlns:a16="http://schemas.microsoft.com/office/drawing/2014/main" id="{094E4F7C-413B-14D6-7C87-C148C79B07FB}"/>
              </a:ext>
            </a:extLst>
          </p:cNvPr>
          <p:cNvCxnSpPr>
            <a:cxnSpLocks/>
          </p:cNvCxnSpPr>
          <p:nvPr/>
        </p:nvCxnSpPr>
        <p:spPr>
          <a:xfrm flipV="1">
            <a:off x="5169853" y="1536859"/>
            <a:ext cx="1281654" cy="187292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ZoneTexte 30">
            <a:extLst>
              <a:ext uri="{FF2B5EF4-FFF2-40B4-BE49-F238E27FC236}">
                <a16:creationId xmlns:a16="http://schemas.microsoft.com/office/drawing/2014/main" id="{EB36FDEF-8D8E-76F0-319D-FE46DBB99FAE}"/>
              </a:ext>
            </a:extLst>
          </p:cNvPr>
          <p:cNvSpPr txBox="1"/>
          <p:nvPr/>
        </p:nvSpPr>
        <p:spPr>
          <a:xfrm>
            <a:off x="5711689" y="183953"/>
            <a:ext cx="7634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même </a:t>
            </a:r>
            <a:r>
              <a:rPr lang="fr-FR" sz="800" dirty="0" err="1">
                <a:solidFill>
                  <a:schemeClr val="bg1"/>
                </a:solidFill>
              </a:rPr>
              <a:t>embedding</a:t>
            </a:r>
            <a:endParaRPr lang="fr-FR" sz="800" dirty="0">
              <a:solidFill>
                <a:schemeClr val="bg1"/>
              </a:solidFill>
            </a:endParaRPr>
          </a:p>
        </p:txBody>
      </p:sp>
      <p:cxnSp>
        <p:nvCxnSpPr>
          <p:cNvPr id="32" name="Connecteur droit avec flèche 31">
            <a:extLst>
              <a:ext uri="{FF2B5EF4-FFF2-40B4-BE49-F238E27FC236}">
                <a16:creationId xmlns:a16="http://schemas.microsoft.com/office/drawing/2014/main" id="{A76D9C21-E923-BD08-5C69-F13F8FB324D8}"/>
              </a:ext>
            </a:extLst>
          </p:cNvPr>
          <p:cNvCxnSpPr>
            <a:cxnSpLocks/>
          </p:cNvCxnSpPr>
          <p:nvPr/>
        </p:nvCxnSpPr>
        <p:spPr>
          <a:xfrm>
            <a:off x="5848331" y="478020"/>
            <a:ext cx="539625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ZoneTexte 32">
            <a:extLst>
              <a:ext uri="{FF2B5EF4-FFF2-40B4-BE49-F238E27FC236}">
                <a16:creationId xmlns:a16="http://schemas.microsoft.com/office/drawing/2014/main" id="{63FF6321-B851-707D-2650-6719E8B783DC}"/>
              </a:ext>
            </a:extLst>
          </p:cNvPr>
          <p:cNvSpPr txBox="1"/>
          <p:nvPr/>
        </p:nvSpPr>
        <p:spPr>
          <a:xfrm>
            <a:off x="6451507" y="288097"/>
            <a:ext cx="984936" cy="21544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3 Dense(</a:t>
            </a:r>
            <a:r>
              <a:rPr lang="fr-FR" sz="800" dirty="0" err="1">
                <a:solidFill>
                  <a:schemeClr val="bg1"/>
                </a:solidFill>
              </a:rPr>
              <a:t>softmax</a:t>
            </a:r>
            <a:r>
              <a:rPr lang="fr-FR" sz="8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34" name="Image 33">
            <a:extLst>
              <a:ext uri="{FF2B5EF4-FFF2-40B4-BE49-F238E27FC236}">
                <a16:creationId xmlns:a16="http://schemas.microsoft.com/office/drawing/2014/main" id="{F6D454C6-DFD4-D0DF-082E-04792CA01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656" y="1356727"/>
            <a:ext cx="409794" cy="557543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61468C74-1D16-6006-4D5A-6DDA7F151F9F}"/>
              </a:ext>
            </a:extLst>
          </p:cNvPr>
          <p:cNvCxnSpPr>
            <a:cxnSpLocks/>
            <a:stCxn id="34" idx="3"/>
          </p:cNvCxnSpPr>
          <p:nvPr/>
        </p:nvCxnSpPr>
        <p:spPr>
          <a:xfrm>
            <a:off x="4362450" y="1635499"/>
            <a:ext cx="293442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EEBA5B4F-95FA-0665-E77B-B31125C554D7}"/>
              </a:ext>
            </a:extLst>
          </p:cNvPr>
          <p:cNvSpPr/>
          <p:nvPr/>
        </p:nvSpPr>
        <p:spPr>
          <a:xfrm>
            <a:off x="3940427" y="229676"/>
            <a:ext cx="3463703" cy="2358772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0ADA6D87-F596-A5A8-AC90-57662FCB02E6}"/>
              </a:ext>
            </a:extLst>
          </p:cNvPr>
          <p:cNvSpPr/>
          <p:nvPr/>
        </p:nvSpPr>
        <p:spPr>
          <a:xfrm>
            <a:off x="6387482" y="1358685"/>
            <a:ext cx="436642" cy="517795"/>
          </a:xfrm>
          <a:prstGeom prst="cube">
            <a:avLst>
              <a:gd name="adj" fmla="val 5882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3FE0D2E8-028F-AA30-0FD2-C84F381955BF}"/>
              </a:ext>
            </a:extLst>
          </p:cNvPr>
          <p:cNvSpPr/>
          <p:nvPr/>
        </p:nvSpPr>
        <p:spPr>
          <a:xfrm>
            <a:off x="6067069" y="1676231"/>
            <a:ext cx="436642" cy="517795"/>
          </a:xfrm>
          <a:prstGeom prst="cube">
            <a:avLst>
              <a:gd name="adj" fmla="val 58823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C482770C-24C3-1DE9-94CC-078B110E8ED5}"/>
              </a:ext>
            </a:extLst>
          </p:cNvPr>
          <p:cNvSpPr/>
          <p:nvPr/>
        </p:nvSpPr>
        <p:spPr>
          <a:xfrm>
            <a:off x="5757143" y="1992926"/>
            <a:ext cx="436642" cy="517795"/>
          </a:xfrm>
          <a:prstGeom prst="cube">
            <a:avLst>
              <a:gd name="adj" fmla="val 58823"/>
            </a:avLst>
          </a:prstGeom>
          <a:solidFill>
            <a:srgbClr val="FC93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CEEA7F3-9738-8648-03F6-4CCD45A7090B}"/>
              </a:ext>
            </a:extLst>
          </p:cNvPr>
          <p:cNvSpPr txBox="1"/>
          <p:nvPr/>
        </p:nvSpPr>
        <p:spPr>
          <a:xfrm rot="18677544">
            <a:off x="6006790" y="1698691"/>
            <a:ext cx="495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santé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68EE8032-AB1B-EC95-CE38-1887EB10BFE1}"/>
              </a:ext>
            </a:extLst>
          </p:cNvPr>
          <p:cNvSpPr txBox="1"/>
          <p:nvPr/>
        </p:nvSpPr>
        <p:spPr>
          <a:xfrm rot="18753877">
            <a:off x="6334584" y="1325167"/>
            <a:ext cx="60548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espèce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14A1FAA7-8517-6242-D7F2-ED73A92B50EF}"/>
              </a:ext>
            </a:extLst>
          </p:cNvPr>
          <p:cNvCxnSpPr/>
          <p:nvPr/>
        </p:nvCxnSpPr>
        <p:spPr>
          <a:xfrm>
            <a:off x="6750265" y="1601173"/>
            <a:ext cx="8809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Connecteur droit avec flèche 42">
            <a:extLst>
              <a:ext uri="{FF2B5EF4-FFF2-40B4-BE49-F238E27FC236}">
                <a16:creationId xmlns:a16="http://schemas.microsoft.com/office/drawing/2014/main" id="{533B1B98-9293-5598-96BC-099ECB1C88DA}"/>
              </a:ext>
            </a:extLst>
          </p:cNvPr>
          <p:cNvCxnSpPr>
            <a:cxnSpLocks/>
          </p:cNvCxnSpPr>
          <p:nvPr/>
        </p:nvCxnSpPr>
        <p:spPr>
          <a:xfrm>
            <a:off x="6397220" y="1919830"/>
            <a:ext cx="122049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Connecteur droit avec flèche 43">
            <a:extLst>
              <a:ext uri="{FF2B5EF4-FFF2-40B4-BE49-F238E27FC236}">
                <a16:creationId xmlns:a16="http://schemas.microsoft.com/office/drawing/2014/main" id="{AED16B21-8872-57F7-2112-9FA19F361CDA}"/>
              </a:ext>
            </a:extLst>
          </p:cNvPr>
          <p:cNvCxnSpPr>
            <a:cxnSpLocks/>
          </p:cNvCxnSpPr>
          <p:nvPr/>
        </p:nvCxnSpPr>
        <p:spPr>
          <a:xfrm>
            <a:off x="6059846" y="2268527"/>
            <a:ext cx="156452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5" name="ZoneTexte 44">
            <a:extLst>
              <a:ext uri="{FF2B5EF4-FFF2-40B4-BE49-F238E27FC236}">
                <a16:creationId xmlns:a16="http://schemas.microsoft.com/office/drawing/2014/main" id="{0BB09439-AA27-D083-A565-3F364CE6C5F9}"/>
              </a:ext>
            </a:extLst>
          </p:cNvPr>
          <p:cNvSpPr txBox="1"/>
          <p:nvPr/>
        </p:nvSpPr>
        <p:spPr>
          <a:xfrm rot="18699144">
            <a:off x="5666838" y="2004387"/>
            <a:ext cx="69114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maladie</a:t>
            </a:r>
          </a:p>
        </p:txBody>
      </p:sp>
      <p:grpSp>
        <p:nvGrpSpPr>
          <p:cNvPr id="46" name="Groupe 45">
            <a:extLst>
              <a:ext uri="{FF2B5EF4-FFF2-40B4-BE49-F238E27FC236}">
                <a16:creationId xmlns:a16="http://schemas.microsoft.com/office/drawing/2014/main" id="{BE821134-441E-AB2E-7368-FE2E3C484C4F}"/>
              </a:ext>
            </a:extLst>
          </p:cNvPr>
          <p:cNvGrpSpPr/>
          <p:nvPr/>
        </p:nvGrpSpPr>
        <p:grpSpPr>
          <a:xfrm>
            <a:off x="7499994" y="118820"/>
            <a:ext cx="261610" cy="276999"/>
            <a:chOff x="5681149" y="908440"/>
            <a:chExt cx="261610" cy="276999"/>
          </a:xfrm>
        </p:grpSpPr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2862930-9C22-83C3-3AB2-F01616C09256}"/>
                </a:ext>
              </a:extLst>
            </p:cNvPr>
            <p:cNvSpPr/>
            <p:nvPr/>
          </p:nvSpPr>
          <p:spPr>
            <a:xfrm>
              <a:off x="5712152" y="940698"/>
              <a:ext cx="199604" cy="2124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FF18DA54-42D5-5699-9276-872D6E6D82D4}"/>
                </a:ext>
              </a:extLst>
            </p:cNvPr>
            <p:cNvSpPr txBox="1"/>
            <p:nvPr/>
          </p:nvSpPr>
          <p:spPr>
            <a:xfrm>
              <a:off x="5681149" y="90844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</p:grp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3F0D6155-77D3-D258-F5E0-846AEB59F733}"/>
              </a:ext>
            </a:extLst>
          </p:cNvPr>
          <p:cNvGrpSpPr/>
          <p:nvPr/>
        </p:nvGrpSpPr>
        <p:grpSpPr>
          <a:xfrm>
            <a:off x="3595546" y="112123"/>
            <a:ext cx="261610" cy="276999"/>
            <a:chOff x="5681149" y="908440"/>
            <a:chExt cx="261610" cy="276999"/>
          </a:xfrm>
        </p:grpSpPr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827CF49-BCEB-EA96-D37E-3B3831E58884}"/>
                </a:ext>
              </a:extLst>
            </p:cNvPr>
            <p:cNvSpPr/>
            <p:nvPr/>
          </p:nvSpPr>
          <p:spPr>
            <a:xfrm>
              <a:off x="5712152" y="940698"/>
              <a:ext cx="199604" cy="2124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29CF4364-C7FF-977C-0976-B89A978707D1}"/>
                </a:ext>
              </a:extLst>
            </p:cNvPr>
            <p:cNvSpPr txBox="1"/>
            <p:nvPr/>
          </p:nvSpPr>
          <p:spPr>
            <a:xfrm>
              <a:off x="5681149" y="90844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</p:grpSp>
      <p:sp>
        <p:nvSpPr>
          <p:cNvPr id="52" name="Rectangle 51">
            <a:extLst>
              <a:ext uri="{FF2B5EF4-FFF2-40B4-BE49-F238E27FC236}">
                <a16:creationId xmlns:a16="http://schemas.microsoft.com/office/drawing/2014/main" id="{71E52321-551B-94D6-E321-BF7EE25FC594}"/>
              </a:ext>
            </a:extLst>
          </p:cNvPr>
          <p:cNvSpPr/>
          <p:nvPr/>
        </p:nvSpPr>
        <p:spPr>
          <a:xfrm>
            <a:off x="7857468" y="128884"/>
            <a:ext cx="4198690" cy="3130612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Cube 52">
            <a:extLst>
              <a:ext uri="{FF2B5EF4-FFF2-40B4-BE49-F238E27FC236}">
                <a16:creationId xmlns:a16="http://schemas.microsoft.com/office/drawing/2014/main" id="{ECD2A8DF-7AF0-1000-FE73-A15A0814B4BB}"/>
              </a:ext>
            </a:extLst>
          </p:cNvPr>
          <p:cNvSpPr/>
          <p:nvPr/>
        </p:nvSpPr>
        <p:spPr>
          <a:xfrm>
            <a:off x="10546244" y="779593"/>
            <a:ext cx="436642" cy="517795"/>
          </a:xfrm>
          <a:prstGeom prst="cube">
            <a:avLst>
              <a:gd name="adj" fmla="val 5882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4" name="Cube 53">
            <a:extLst>
              <a:ext uri="{FF2B5EF4-FFF2-40B4-BE49-F238E27FC236}">
                <a16:creationId xmlns:a16="http://schemas.microsoft.com/office/drawing/2014/main" id="{94DFB59A-2960-7E60-E6F6-AECCFD89AE8F}"/>
              </a:ext>
            </a:extLst>
          </p:cNvPr>
          <p:cNvSpPr/>
          <p:nvPr/>
        </p:nvSpPr>
        <p:spPr>
          <a:xfrm>
            <a:off x="10113593" y="1550821"/>
            <a:ext cx="436642" cy="517795"/>
          </a:xfrm>
          <a:prstGeom prst="cube">
            <a:avLst>
              <a:gd name="adj" fmla="val 58823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5" name="Cube 54">
            <a:extLst>
              <a:ext uri="{FF2B5EF4-FFF2-40B4-BE49-F238E27FC236}">
                <a16:creationId xmlns:a16="http://schemas.microsoft.com/office/drawing/2014/main" id="{9A1F59BB-668F-3057-9D68-0DFEDC5BAC9E}"/>
              </a:ext>
            </a:extLst>
          </p:cNvPr>
          <p:cNvSpPr/>
          <p:nvPr/>
        </p:nvSpPr>
        <p:spPr>
          <a:xfrm>
            <a:off x="10570541" y="2593372"/>
            <a:ext cx="436642" cy="517795"/>
          </a:xfrm>
          <a:prstGeom prst="cube">
            <a:avLst>
              <a:gd name="adj" fmla="val 58823"/>
            </a:avLst>
          </a:prstGeom>
          <a:solidFill>
            <a:srgbClr val="FC93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90D60CB-847C-CCBF-7947-130EC2E4F0F9}"/>
              </a:ext>
            </a:extLst>
          </p:cNvPr>
          <p:cNvSpPr txBox="1"/>
          <p:nvPr/>
        </p:nvSpPr>
        <p:spPr>
          <a:xfrm rot="18905063">
            <a:off x="10071514" y="1606178"/>
            <a:ext cx="4331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santé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90FD1291-C100-C80B-CE04-24BD1348F0C0}"/>
              </a:ext>
            </a:extLst>
          </p:cNvPr>
          <p:cNvSpPr txBox="1"/>
          <p:nvPr/>
        </p:nvSpPr>
        <p:spPr>
          <a:xfrm>
            <a:off x="8601115" y="577476"/>
            <a:ext cx="1281654" cy="33855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1 Backbone pré-entrainé partagé</a:t>
            </a:r>
          </a:p>
        </p:txBody>
      </p:sp>
      <p:sp>
        <p:nvSpPr>
          <p:cNvPr id="58" name="Cube 57">
            <a:extLst>
              <a:ext uri="{FF2B5EF4-FFF2-40B4-BE49-F238E27FC236}">
                <a16:creationId xmlns:a16="http://schemas.microsoft.com/office/drawing/2014/main" id="{24172ADD-25C8-C3F8-E063-00A67086464E}"/>
              </a:ext>
            </a:extLst>
          </p:cNvPr>
          <p:cNvSpPr/>
          <p:nvPr/>
        </p:nvSpPr>
        <p:spPr>
          <a:xfrm>
            <a:off x="8824863" y="1426446"/>
            <a:ext cx="881766" cy="1193897"/>
          </a:xfrm>
          <a:prstGeom prst="cube">
            <a:avLst>
              <a:gd name="adj" fmla="val 7668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cxnSp>
        <p:nvCxnSpPr>
          <p:cNvPr id="59" name="Connecteur droit avec flèche 58">
            <a:extLst>
              <a:ext uri="{FF2B5EF4-FFF2-40B4-BE49-F238E27FC236}">
                <a16:creationId xmlns:a16="http://schemas.microsoft.com/office/drawing/2014/main" id="{5DCE7734-80D6-039A-9DDD-D506027EB880}"/>
              </a:ext>
            </a:extLst>
          </p:cNvPr>
          <p:cNvCxnSpPr>
            <a:cxnSpLocks/>
            <a:endCxn id="67" idx="0"/>
          </p:cNvCxnSpPr>
          <p:nvPr/>
        </p:nvCxnSpPr>
        <p:spPr>
          <a:xfrm>
            <a:off x="9320271" y="2019733"/>
            <a:ext cx="1377883" cy="630883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Connecteur droit avec flèche 59">
            <a:extLst>
              <a:ext uri="{FF2B5EF4-FFF2-40B4-BE49-F238E27FC236}">
                <a16:creationId xmlns:a16="http://schemas.microsoft.com/office/drawing/2014/main" id="{CEB3F4D7-BD6E-8E21-7703-3F766E483F46}"/>
              </a:ext>
            </a:extLst>
          </p:cNvPr>
          <p:cNvCxnSpPr>
            <a:cxnSpLocks/>
          </p:cNvCxnSpPr>
          <p:nvPr/>
        </p:nvCxnSpPr>
        <p:spPr>
          <a:xfrm flipV="1">
            <a:off x="9320271" y="1102690"/>
            <a:ext cx="1191853" cy="917043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ZoneTexte 60">
            <a:extLst>
              <a:ext uri="{FF2B5EF4-FFF2-40B4-BE49-F238E27FC236}">
                <a16:creationId xmlns:a16="http://schemas.microsoft.com/office/drawing/2014/main" id="{6B8F2DA6-0D64-B230-03FC-A756EDD9AF57}"/>
              </a:ext>
            </a:extLst>
          </p:cNvPr>
          <p:cNvSpPr txBox="1"/>
          <p:nvPr/>
        </p:nvSpPr>
        <p:spPr>
          <a:xfrm>
            <a:off x="9688579" y="779593"/>
            <a:ext cx="7634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800" dirty="0" err="1">
                <a:solidFill>
                  <a:schemeClr val="bg1"/>
                </a:solidFill>
              </a:rPr>
              <a:t>Embedding</a:t>
            </a:r>
            <a:endParaRPr lang="fr-FR" sz="800" dirty="0">
              <a:solidFill>
                <a:schemeClr val="bg1"/>
              </a:solidFill>
            </a:endParaRPr>
          </a:p>
          <a:p>
            <a:pPr algn="ctr"/>
            <a:r>
              <a:rPr lang="fr-FR" sz="800" dirty="0">
                <a:solidFill>
                  <a:schemeClr val="bg1"/>
                </a:solidFill>
              </a:rPr>
              <a:t>partagé</a:t>
            </a:r>
          </a:p>
        </p:txBody>
      </p:sp>
      <p:sp>
        <p:nvSpPr>
          <p:cNvPr id="62" name="Cube 61">
            <a:extLst>
              <a:ext uri="{FF2B5EF4-FFF2-40B4-BE49-F238E27FC236}">
                <a16:creationId xmlns:a16="http://schemas.microsoft.com/office/drawing/2014/main" id="{19924FCC-9EE9-1A4A-EBD0-3DE0C5361861}"/>
              </a:ext>
            </a:extLst>
          </p:cNvPr>
          <p:cNvSpPr/>
          <p:nvPr/>
        </p:nvSpPr>
        <p:spPr>
          <a:xfrm>
            <a:off x="8829193" y="904119"/>
            <a:ext cx="881766" cy="1193897"/>
          </a:xfrm>
          <a:prstGeom prst="cube">
            <a:avLst>
              <a:gd name="adj" fmla="val 7668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E4317524-27A7-B939-F0EF-FA4D1548BDD8}"/>
              </a:ext>
            </a:extLst>
          </p:cNvPr>
          <p:cNvSpPr txBox="1"/>
          <p:nvPr/>
        </p:nvSpPr>
        <p:spPr>
          <a:xfrm rot="18975872">
            <a:off x="9086225" y="1773611"/>
            <a:ext cx="5004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" dirty="0">
                <a:solidFill>
                  <a:schemeClr val="bg1"/>
                </a:solidFill>
              </a:rPr>
              <a:t>Fine-tune</a:t>
            </a:r>
          </a:p>
        </p:txBody>
      </p:sp>
      <p:cxnSp>
        <p:nvCxnSpPr>
          <p:cNvPr id="64" name="Connecteur droit avec flèche 63">
            <a:extLst>
              <a:ext uri="{FF2B5EF4-FFF2-40B4-BE49-F238E27FC236}">
                <a16:creationId xmlns:a16="http://schemas.microsoft.com/office/drawing/2014/main" id="{CDF3C1AD-056A-61E5-CC01-D5CB1CCC9EBD}"/>
              </a:ext>
            </a:extLst>
          </p:cNvPr>
          <p:cNvCxnSpPr>
            <a:cxnSpLocks/>
          </p:cNvCxnSpPr>
          <p:nvPr/>
        </p:nvCxnSpPr>
        <p:spPr>
          <a:xfrm flipV="1">
            <a:off x="9320271" y="1857374"/>
            <a:ext cx="764942" cy="162359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8AA660A0-1734-EADF-1C9D-F767F96CA112}"/>
              </a:ext>
            </a:extLst>
          </p:cNvPr>
          <p:cNvCxnSpPr>
            <a:cxnSpLocks/>
          </p:cNvCxnSpPr>
          <p:nvPr/>
        </p:nvCxnSpPr>
        <p:spPr>
          <a:xfrm>
            <a:off x="10417033" y="1880126"/>
            <a:ext cx="281121" cy="71324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6" name="ZoneTexte 65">
            <a:extLst>
              <a:ext uri="{FF2B5EF4-FFF2-40B4-BE49-F238E27FC236}">
                <a16:creationId xmlns:a16="http://schemas.microsoft.com/office/drawing/2014/main" id="{4A00A3F2-AC71-EE14-9376-DF8A3F0462E1}"/>
              </a:ext>
            </a:extLst>
          </p:cNvPr>
          <p:cNvSpPr txBox="1"/>
          <p:nvPr/>
        </p:nvSpPr>
        <p:spPr>
          <a:xfrm rot="18998192">
            <a:off x="10480164" y="811758"/>
            <a:ext cx="51007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espèce</a:t>
            </a: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8002807A-7679-E830-BA6E-7C96820E4C22}"/>
              </a:ext>
            </a:extLst>
          </p:cNvPr>
          <p:cNvSpPr txBox="1"/>
          <p:nvPr/>
        </p:nvSpPr>
        <p:spPr>
          <a:xfrm rot="18781181">
            <a:off x="10504241" y="2616387"/>
            <a:ext cx="5453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maladie</a:t>
            </a:r>
          </a:p>
        </p:txBody>
      </p:sp>
      <p:pic>
        <p:nvPicPr>
          <p:cNvPr id="68" name="Image 67">
            <a:extLst>
              <a:ext uri="{FF2B5EF4-FFF2-40B4-BE49-F238E27FC236}">
                <a16:creationId xmlns:a16="http://schemas.microsoft.com/office/drawing/2014/main" id="{9392AC7A-3F97-FAE4-6D71-BD84E0EFA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9738" y="1347467"/>
            <a:ext cx="409794" cy="557543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69" name="Connecteur droit avec flèche 68">
            <a:extLst>
              <a:ext uri="{FF2B5EF4-FFF2-40B4-BE49-F238E27FC236}">
                <a16:creationId xmlns:a16="http://schemas.microsoft.com/office/drawing/2014/main" id="{A450B7CB-DDA8-60BF-0F48-8398A737BD4E}"/>
              </a:ext>
            </a:extLst>
          </p:cNvPr>
          <p:cNvCxnSpPr>
            <a:cxnSpLocks/>
          </p:cNvCxnSpPr>
          <p:nvPr/>
        </p:nvCxnSpPr>
        <p:spPr>
          <a:xfrm>
            <a:off x="8501389" y="1632867"/>
            <a:ext cx="293442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0" name="ZoneTexte 69">
            <a:extLst>
              <a:ext uri="{FF2B5EF4-FFF2-40B4-BE49-F238E27FC236}">
                <a16:creationId xmlns:a16="http://schemas.microsoft.com/office/drawing/2014/main" id="{1E4E743A-EF1F-3F7F-4092-ADE3B20EC2FC}"/>
              </a:ext>
            </a:extLst>
          </p:cNvPr>
          <p:cNvSpPr txBox="1"/>
          <p:nvPr/>
        </p:nvSpPr>
        <p:spPr>
          <a:xfrm>
            <a:off x="10405912" y="1811144"/>
            <a:ext cx="47000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proba</a:t>
            </a:r>
          </a:p>
        </p:txBody>
      </p:sp>
      <p:cxnSp>
        <p:nvCxnSpPr>
          <p:cNvPr id="71" name="Connecteur droit avec flèche 70">
            <a:extLst>
              <a:ext uri="{FF2B5EF4-FFF2-40B4-BE49-F238E27FC236}">
                <a16:creationId xmlns:a16="http://schemas.microsoft.com/office/drawing/2014/main" id="{DC71938A-23A0-6357-326D-B09B6ACA1515}"/>
              </a:ext>
            </a:extLst>
          </p:cNvPr>
          <p:cNvCxnSpPr>
            <a:cxnSpLocks/>
          </p:cNvCxnSpPr>
          <p:nvPr/>
        </p:nvCxnSpPr>
        <p:spPr>
          <a:xfrm flipV="1">
            <a:off x="10860040" y="998098"/>
            <a:ext cx="1090231" cy="421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Connecteur droit avec flèche 71">
            <a:extLst>
              <a:ext uri="{FF2B5EF4-FFF2-40B4-BE49-F238E27FC236}">
                <a16:creationId xmlns:a16="http://schemas.microsoft.com/office/drawing/2014/main" id="{E9F4CAD6-4856-069A-FD9B-6A2E835CE4C0}"/>
              </a:ext>
            </a:extLst>
          </p:cNvPr>
          <p:cNvCxnSpPr>
            <a:cxnSpLocks/>
          </p:cNvCxnSpPr>
          <p:nvPr/>
        </p:nvCxnSpPr>
        <p:spPr>
          <a:xfrm>
            <a:off x="10886736" y="2894060"/>
            <a:ext cx="111873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BE87D626-3498-03EA-B83F-C6DA7EB5CF06}"/>
              </a:ext>
            </a:extLst>
          </p:cNvPr>
          <p:cNvSpPr/>
          <p:nvPr/>
        </p:nvSpPr>
        <p:spPr>
          <a:xfrm>
            <a:off x="7888551" y="198789"/>
            <a:ext cx="3909720" cy="2983807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74" name="ZoneTexte 73">
            <a:extLst>
              <a:ext uri="{FF2B5EF4-FFF2-40B4-BE49-F238E27FC236}">
                <a16:creationId xmlns:a16="http://schemas.microsoft.com/office/drawing/2014/main" id="{9F33D8C0-C658-388E-BE36-46FAF19F8877}"/>
              </a:ext>
            </a:extLst>
          </p:cNvPr>
          <p:cNvSpPr txBox="1"/>
          <p:nvPr/>
        </p:nvSpPr>
        <p:spPr>
          <a:xfrm>
            <a:off x="10212077" y="1376281"/>
            <a:ext cx="829623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600" dirty="0">
                <a:solidFill>
                  <a:schemeClr val="bg1"/>
                </a:solidFill>
              </a:rPr>
              <a:t>Dense(</a:t>
            </a:r>
            <a:r>
              <a:rPr lang="fr-FR" sz="600" dirty="0" err="1">
                <a:solidFill>
                  <a:schemeClr val="bg1"/>
                </a:solidFill>
              </a:rPr>
              <a:t>softmax</a:t>
            </a:r>
            <a:r>
              <a:rPr lang="fr-FR" sz="600" dirty="0">
                <a:solidFill>
                  <a:schemeClr val="bg1"/>
                </a:solidFill>
              </a:rPr>
              <a:t>, 2)</a:t>
            </a:r>
          </a:p>
        </p:txBody>
      </p:sp>
      <p:sp>
        <p:nvSpPr>
          <p:cNvPr id="75" name="ZoneTexte 74">
            <a:extLst>
              <a:ext uri="{FF2B5EF4-FFF2-40B4-BE49-F238E27FC236}">
                <a16:creationId xmlns:a16="http://schemas.microsoft.com/office/drawing/2014/main" id="{821187BC-7ED0-71F6-1839-057740A742A3}"/>
              </a:ext>
            </a:extLst>
          </p:cNvPr>
          <p:cNvSpPr txBox="1"/>
          <p:nvPr/>
        </p:nvSpPr>
        <p:spPr>
          <a:xfrm>
            <a:off x="10472577" y="598924"/>
            <a:ext cx="854869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600" dirty="0">
                <a:solidFill>
                  <a:schemeClr val="bg1"/>
                </a:solidFill>
              </a:rPr>
              <a:t>Dense(</a:t>
            </a:r>
            <a:r>
              <a:rPr lang="fr-FR" sz="600" dirty="0" err="1">
                <a:solidFill>
                  <a:schemeClr val="bg1"/>
                </a:solidFill>
              </a:rPr>
              <a:t>softmax</a:t>
            </a:r>
            <a:r>
              <a:rPr lang="fr-FR" sz="600" dirty="0">
                <a:solidFill>
                  <a:schemeClr val="bg1"/>
                </a:solidFill>
              </a:rPr>
              <a:t>, 14)</a:t>
            </a:r>
          </a:p>
        </p:txBody>
      </p:sp>
      <p:sp>
        <p:nvSpPr>
          <p:cNvPr id="76" name="ZoneTexte 75">
            <a:extLst>
              <a:ext uri="{FF2B5EF4-FFF2-40B4-BE49-F238E27FC236}">
                <a16:creationId xmlns:a16="http://schemas.microsoft.com/office/drawing/2014/main" id="{6D18BF8D-13CD-0372-6C11-2CA955AADA3E}"/>
              </a:ext>
            </a:extLst>
          </p:cNvPr>
          <p:cNvSpPr txBox="1"/>
          <p:nvPr/>
        </p:nvSpPr>
        <p:spPr>
          <a:xfrm>
            <a:off x="10740816" y="2449307"/>
            <a:ext cx="868391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600" dirty="0">
                <a:solidFill>
                  <a:schemeClr val="bg1"/>
                </a:solidFill>
              </a:rPr>
              <a:t>Dense(</a:t>
            </a:r>
            <a:r>
              <a:rPr lang="fr-FR" sz="600" dirty="0" err="1">
                <a:solidFill>
                  <a:schemeClr val="bg1"/>
                </a:solidFill>
              </a:rPr>
              <a:t>softmax</a:t>
            </a:r>
            <a:r>
              <a:rPr lang="fr-FR" sz="600" dirty="0">
                <a:solidFill>
                  <a:schemeClr val="bg1"/>
                </a:solidFill>
              </a:rPr>
              <a:t>, 20)</a:t>
            </a:r>
          </a:p>
        </p:txBody>
      </p: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C6456359-FC05-83EB-FDC9-8796E30B531B}"/>
              </a:ext>
            </a:extLst>
          </p:cNvPr>
          <p:cNvGrpSpPr/>
          <p:nvPr/>
        </p:nvGrpSpPr>
        <p:grpSpPr>
          <a:xfrm>
            <a:off x="11432115" y="240447"/>
            <a:ext cx="261610" cy="276999"/>
            <a:chOff x="5681149" y="908440"/>
            <a:chExt cx="261610" cy="276999"/>
          </a:xfrm>
        </p:grpSpPr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E4D30F1E-BD76-2D75-9F64-F7DEA40F12A2}"/>
                </a:ext>
              </a:extLst>
            </p:cNvPr>
            <p:cNvSpPr/>
            <p:nvPr/>
          </p:nvSpPr>
          <p:spPr>
            <a:xfrm>
              <a:off x="5712152" y="940698"/>
              <a:ext cx="199604" cy="2124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79" name="ZoneTexte 78">
              <a:extLst>
                <a:ext uri="{FF2B5EF4-FFF2-40B4-BE49-F238E27FC236}">
                  <a16:creationId xmlns:a16="http://schemas.microsoft.com/office/drawing/2014/main" id="{8888D9DB-9037-1235-4B0C-019B26D9388F}"/>
                </a:ext>
              </a:extLst>
            </p:cNvPr>
            <p:cNvSpPr txBox="1"/>
            <p:nvPr/>
          </p:nvSpPr>
          <p:spPr>
            <a:xfrm>
              <a:off x="5681149" y="90844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2514DE2B-EA55-E8FF-AA5D-8B3534723C93}"/>
              </a:ext>
            </a:extLst>
          </p:cNvPr>
          <p:cNvSpPr/>
          <p:nvPr/>
        </p:nvSpPr>
        <p:spPr>
          <a:xfrm>
            <a:off x="5659492" y="3942608"/>
            <a:ext cx="4022521" cy="233791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81" name="Cube 80">
            <a:extLst>
              <a:ext uri="{FF2B5EF4-FFF2-40B4-BE49-F238E27FC236}">
                <a16:creationId xmlns:a16="http://schemas.microsoft.com/office/drawing/2014/main" id="{DA754CFB-412F-EE0B-CA56-A6EC8156BBB1}"/>
              </a:ext>
            </a:extLst>
          </p:cNvPr>
          <p:cNvSpPr/>
          <p:nvPr/>
        </p:nvSpPr>
        <p:spPr>
          <a:xfrm>
            <a:off x="6546795" y="4845538"/>
            <a:ext cx="881766" cy="1193897"/>
          </a:xfrm>
          <a:prstGeom prst="cube">
            <a:avLst>
              <a:gd name="adj" fmla="val 7668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82" name="Cube 81">
            <a:extLst>
              <a:ext uri="{FF2B5EF4-FFF2-40B4-BE49-F238E27FC236}">
                <a16:creationId xmlns:a16="http://schemas.microsoft.com/office/drawing/2014/main" id="{FB84AB60-4807-EE53-5B4D-2B923E4C76C6}"/>
              </a:ext>
            </a:extLst>
          </p:cNvPr>
          <p:cNvSpPr/>
          <p:nvPr/>
        </p:nvSpPr>
        <p:spPr>
          <a:xfrm>
            <a:off x="8694793" y="5544984"/>
            <a:ext cx="436642" cy="517795"/>
          </a:xfrm>
          <a:prstGeom prst="cube">
            <a:avLst>
              <a:gd name="adj" fmla="val 58823"/>
            </a:avLst>
          </a:prstGeom>
          <a:solidFill>
            <a:srgbClr val="FC93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83" name="Cube 82">
            <a:extLst>
              <a:ext uri="{FF2B5EF4-FFF2-40B4-BE49-F238E27FC236}">
                <a16:creationId xmlns:a16="http://schemas.microsoft.com/office/drawing/2014/main" id="{CBD02051-2F8F-82EC-A4EA-50B967C1F143}"/>
              </a:ext>
            </a:extLst>
          </p:cNvPr>
          <p:cNvSpPr/>
          <p:nvPr/>
        </p:nvSpPr>
        <p:spPr>
          <a:xfrm>
            <a:off x="7976392" y="4285939"/>
            <a:ext cx="436642" cy="517795"/>
          </a:xfrm>
          <a:prstGeom prst="cube">
            <a:avLst>
              <a:gd name="adj" fmla="val 5882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84" name="ZoneTexte 83">
            <a:extLst>
              <a:ext uri="{FF2B5EF4-FFF2-40B4-BE49-F238E27FC236}">
                <a16:creationId xmlns:a16="http://schemas.microsoft.com/office/drawing/2014/main" id="{5BEB441A-7A8D-3637-EBA2-5C6BDB9703A5}"/>
              </a:ext>
            </a:extLst>
          </p:cNvPr>
          <p:cNvSpPr txBox="1"/>
          <p:nvPr/>
        </p:nvSpPr>
        <p:spPr>
          <a:xfrm rot="18959786">
            <a:off x="7954552" y="4301852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espèce</a:t>
            </a:r>
          </a:p>
        </p:txBody>
      </p:sp>
      <p:sp>
        <p:nvSpPr>
          <p:cNvPr id="85" name="ZoneTexte 84">
            <a:extLst>
              <a:ext uri="{FF2B5EF4-FFF2-40B4-BE49-F238E27FC236}">
                <a16:creationId xmlns:a16="http://schemas.microsoft.com/office/drawing/2014/main" id="{74E86983-AC43-34C9-42DD-AB8567873CC1}"/>
              </a:ext>
            </a:extLst>
          </p:cNvPr>
          <p:cNvSpPr txBox="1"/>
          <p:nvPr/>
        </p:nvSpPr>
        <p:spPr>
          <a:xfrm rot="18648193">
            <a:off x="8629818" y="5576820"/>
            <a:ext cx="5453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maladie</a:t>
            </a:r>
          </a:p>
        </p:txBody>
      </p:sp>
      <p:sp>
        <p:nvSpPr>
          <p:cNvPr id="86" name="ZoneTexte 85">
            <a:extLst>
              <a:ext uri="{FF2B5EF4-FFF2-40B4-BE49-F238E27FC236}">
                <a16:creationId xmlns:a16="http://schemas.microsoft.com/office/drawing/2014/main" id="{E300FBB3-615F-DFCE-6C2F-8825C6CC47AC}"/>
              </a:ext>
            </a:extLst>
          </p:cNvPr>
          <p:cNvSpPr txBox="1"/>
          <p:nvPr/>
        </p:nvSpPr>
        <p:spPr>
          <a:xfrm>
            <a:off x="7116243" y="4060931"/>
            <a:ext cx="949176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fr-FR" sz="600" dirty="0">
                <a:solidFill>
                  <a:schemeClr val="bg1"/>
                </a:solidFill>
              </a:rPr>
              <a:t>Backbone pré-entrainé</a:t>
            </a:r>
          </a:p>
        </p:txBody>
      </p:sp>
      <p:cxnSp>
        <p:nvCxnSpPr>
          <p:cNvPr id="87" name="Connecteur droit avec flèche 86">
            <a:extLst>
              <a:ext uri="{FF2B5EF4-FFF2-40B4-BE49-F238E27FC236}">
                <a16:creationId xmlns:a16="http://schemas.microsoft.com/office/drawing/2014/main" id="{09911871-4F37-CC39-E111-99F1C3CA3FEC}"/>
              </a:ext>
            </a:extLst>
          </p:cNvPr>
          <p:cNvCxnSpPr>
            <a:cxnSpLocks/>
          </p:cNvCxnSpPr>
          <p:nvPr/>
        </p:nvCxnSpPr>
        <p:spPr>
          <a:xfrm flipV="1">
            <a:off x="7123841" y="4650024"/>
            <a:ext cx="842590" cy="68702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Connecteur droit avec flèche 87">
            <a:extLst>
              <a:ext uri="{FF2B5EF4-FFF2-40B4-BE49-F238E27FC236}">
                <a16:creationId xmlns:a16="http://schemas.microsoft.com/office/drawing/2014/main" id="{8E76A95C-F892-3973-C3BB-EB891B00D316}"/>
              </a:ext>
            </a:extLst>
          </p:cNvPr>
          <p:cNvCxnSpPr>
            <a:cxnSpLocks/>
          </p:cNvCxnSpPr>
          <p:nvPr/>
        </p:nvCxnSpPr>
        <p:spPr>
          <a:xfrm>
            <a:off x="7123841" y="5337049"/>
            <a:ext cx="1565479" cy="41888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ZoneTexte 88">
            <a:extLst>
              <a:ext uri="{FF2B5EF4-FFF2-40B4-BE49-F238E27FC236}">
                <a16:creationId xmlns:a16="http://schemas.microsoft.com/office/drawing/2014/main" id="{CED3CA8E-DE53-D687-0DE5-761B506888AB}"/>
              </a:ext>
            </a:extLst>
          </p:cNvPr>
          <p:cNvSpPr txBox="1"/>
          <p:nvPr/>
        </p:nvSpPr>
        <p:spPr>
          <a:xfrm>
            <a:off x="8065540" y="4126790"/>
            <a:ext cx="854869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600" dirty="0">
                <a:solidFill>
                  <a:schemeClr val="bg1"/>
                </a:solidFill>
              </a:rPr>
              <a:t>Dense(</a:t>
            </a:r>
            <a:r>
              <a:rPr lang="fr-FR" sz="600" dirty="0" err="1">
                <a:solidFill>
                  <a:schemeClr val="bg1"/>
                </a:solidFill>
              </a:rPr>
              <a:t>softmax</a:t>
            </a:r>
            <a:r>
              <a:rPr lang="fr-FR" sz="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90" name="Connecteur droit avec flèche 89">
            <a:extLst>
              <a:ext uri="{FF2B5EF4-FFF2-40B4-BE49-F238E27FC236}">
                <a16:creationId xmlns:a16="http://schemas.microsoft.com/office/drawing/2014/main" id="{0D09D24B-97DB-D9CD-7057-09C8FE670FFC}"/>
              </a:ext>
            </a:extLst>
          </p:cNvPr>
          <p:cNvCxnSpPr>
            <a:cxnSpLocks/>
          </p:cNvCxnSpPr>
          <p:nvPr/>
        </p:nvCxnSpPr>
        <p:spPr>
          <a:xfrm>
            <a:off x="6225406" y="5295943"/>
            <a:ext cx="235290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Connecteur droit avec flèche 90">
            <a:extLst>
              <a:ext uri="{FF2B5EF4-FFF2-40B4-BE49-F238E27FC236}">
                <a16:creationId xmlns:a16="http://schemas.microsoft.com/office/drawing/2014/main" id="{162B6F79-89B6-BC5C-905D-44D9AB22D07C}"/>
              </a:ext>
            </a:extLst>
          </p:cNvPr>
          <p:cNvCxnSpPr>
            <a:cxnSpLocks/>
          </p:cNvCxnSpPr>
          <p:nvPr/>
        </p:nvCxnSpPr>
        <p:spPr>
          <a:xfrm flipV="1">
            <a:off x="7123841" y="5197772"/>
            <a:ext cx="699631" cy="13927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2" name="ZoneTexte 91">
            <a:extLst>
              <a:ext uri="{FF2B5EF4-FFF2-40B4-BE49-F238E27FC236}">
                <a16:creationId xmlns:a16="http://schemas.microsoft.com/office/drawing/2014/main" id="{500A765B-AEF8-D329-6ADE-9D177BA1EF98}"/>
              </a:ext>
            </a:extLst>
          </p:cNvPr>
          <p:cNvSpPr txBox="1"/>
          <p:nvPr/>
        </p:nvSpPr>
        <p:spPr>
          <a:xfrm>
            <a:off x="8769257" y="5344035"/>
            <a:ext cx="764331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600" dirty="0">
                <a:solidFill>
                  <a:schemeClr val="bg1"/>
                </a:solidFill>
              </a:rPr>
              <a:t>Dense(</a:t>
            </a:r>
            <a:r>
              <a:rPr lang="fr-FR" sz="600" dirty="0" err="1">
                <a:solidFill>
                  <a:schemeClr val="bg1"/>
                </a:solidFill>
              </a:rPr>
              <a:t>softmax</a:t>
            </a:r>
            <a:r>
              <a:rPr lang="fr-FR" sz="600" dirty="0">
                <a:solidFill>
                  <a:schemeClr val="bg1"/>
                </a:solidFill>
              </a:rPr>
              <a:t>)</a:t>
            </a:r>
          </a:p>
        </p:txBody>
      </p:sp>
      <p:cxnSp>
        <p:nvCxnSpPr>
          <p:cNvPr id="93" name="Connecteur droit avec flèche 92">
            <a:extLst>
              <a:ext uri="{FF2B5EF4-FFF2-40B4-BE49-F238E27FC236}">
                <a16:creationId xmlns:a16="http://schemas.microsoft.com/office/drawing/2014/main" id="{9C5B8E53-A223-C084-DEB6-80289903B35B}"/>
              </a:ext>
            </a:extLst>
          </p:cNvPr>
          <p:cNvCxnSpPr>
            <a:cxnSpLocks/>
          </p:cNvCxnSpPr>
          <p:nvPr/>
        </p:nvCxnSpPr>
        <p:spPr>
          <a:xfrm>
            <a:off x="9041269" y="5789490"/>
            <a:ext cx="58942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Rectangle 93">
            <a:extLst>
              <a:ext uri="{FF2B5EF4-FFF2-40B4-BE49-F238E27FC236}">
                <a16:creationId xmlns:a16="http://schemas.microsoft.com/office/drawing/2014/main" id="{2C2FA49D-5C3F-2095-2057-AB511679FE3B}"/>
              </a:ext>
            </a:extLst>
          </p:cNvPr>
          <p:cNvSpPr/>
          <p:nvPr/>
        </p:nvSpPr>
        <p:spPr>
          <a:xfrm>
            <a:off x="5695619" y="4025335"/>
            <a:ext cx="3738169" cy="2191899"/>
          </a:xfrm>
          <a:prstGeom prst="rect">
            <a:avLst/>
          </a:prstGeom>
          <a:noFill/>
          <a:ln w="9525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pic>
        <p:nvPicPr>
          <p:cNvPr id="95" name="Image 94">
            <a:extLst>
              <a:ext uri="{FF2B5EF4-FFF2-40B4-BE49-F238E27FC236}">
                <a16:creationId xmlns:a16="http://schemas.microsoft.com/office/drawing/2014/main" id="{B88215B4-4040-A548-028C-D5BC75C66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7737" y="5026366"/>
            <a:ext cx="409794" cy="55754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96" name="Cube 95">
            <a:extLst>
              <a:ext uri="{FF2B5EF4-FFF2-40B4-BE49-F238E27FC236}">
                <a16:creationId xmlns:a16="http://schemas.microsoft.com/office/drawing/2014/main" id="{C7E2D221-4815-26E0-D1B1-EB037B0F1ABA}"/>
              </a:ext>
            </a:extLst>
          </p:cNvPr>
          <p:cNvSpPr/>
          <p:nvPr/>
        </p:nvSpPr>
        <p:spPr>
          <a:xfrm>
            <a:off x="7854471" y="4909170"/>
            <a:ext cx="436642" cy="517795"/>
          </a:xfrm>
          <a:prstGeom prst="cube">
            <a:avLst>
              <a:gd name="adj" fmla="val 58823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97" name="ZoneTexte 96">
            <a:extLst>
              <a:ext uri="{FF2B5EF4-FFF2-40B4-BE49-F238E27FC236}">
                <a16:creationId xmlns:a16="http://schemas.microsoft.com/office/drawing/2014/main" id="{A1F38FA1-CBD6-9E4B-5DF8-40D58A9ACA91}"/>
              </a:ext>
            </a:extLst>
          </p:cNvPr>
          <p:cNvSpPr txBox="1"/>
          <p:nvPr/>
        </p:nvSpPr>
        <p:spPr>
          <a:xfrm rot="18677544">
            <a:off x="7832700" y="4909782"/>
            <a:ext cx="4956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santé</a:t>
            </a: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20BA94A6-8324-A187-E2E4-4B07FF0F5D4B}"/>
              </a:ext>
            </a:extLst>
          </p:cNvPr>
          <p:cNvCxnSpPr>
            <a:cxnSpLocks/>
          </p:cNvCxnSpPr>
          <p:nvPr/>
        </p:nvCxnSpPr>
        <p:spPr>
          <a:xfrm>
            <a:off x="8308994" y="4528643"/>
            <a:ext cx="490917" cy="104590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00E993B6-C1CB-86D1-B5AD-FF2C455676AB}"/>
              </a:ext>
            </a:extLst>
          </p:cNvPr>
          <p:cNvCxnSpPr>
            <a:cxnSpLocks/>
          </p:cNvCxnSpPr>
          <p:nvPr/>
        </p:nvCxnSpPr>
        <p:spPr>
          <a:xfrm>
            <a:off x="8155245" y="5149033"/>
            <a:ext cx="620390" cy="50712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0" name="ZoneTexte 99">
            <a:extLst>
              <a:ext uri="{FF2B5EF4-FFF2-40B4-BE49-F238E27FC236}">
                <a16:creationId xmlns:a16="http://schemas.microsoft.com/office/drawing/2014/main" id="{290399CD-0965-A3E4-7665-5410AACCC4E0}"/>
              </a:ext>
            </a:extLst>
          </p:cNvPr>
          <p:cNvSpPr txBox="1"/>
          <p:nvPr/>
        </p:nvSpPr>
        <p:spPr>
          <a:xfrm>
            <a:off x="7853798" y="4759098"/>
            <a:ext cx="854869" cy="184666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600" dirty="0">
                <a:solidFill>
                  <a:schemeClr val="bg1"/>
                </a:solidFill>
              </a:rPr>
              <a:t>Dense(</a:t>
            </a:r>
            <a:r>
              <a:rPr lang="fr-FR" sz="600" dirty="0" err="1">
                <a:solidFill>
                  <a:schemeClr val="bg1"/>
                </a:solidFill>
              </a:rPr>
              <a:t>softmax</a:t>
            </a:r>
            <a:r>
              <a:rPr lang="fr-FR" sz="6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01" name="Cube 100">
            <a:extLst>
              <a:ext uri="{FF2B5EF4-FFF2-40B4-BE49-F238E27FC236}">
                <a16:creationId xmlns:a16="http://schemas.microsoft.com/office/drawing/2014/main" id="{8F4636B7-CC5F-0F19-B9EF-F2CA58E79F35}"/>
              </a:ext>
            </a:extLst>
          </p:cNvPr>
          <p:cNvSpPr/>
          <p:nvPr/>
        </p:nvSpPr>
        <p:spPr>
          <a:xfrm>
            <a:off x="6551125" y="4323211"/>
            <a:ext cx="881766" cy="1193897"/>
          </a:xfrm>
          <a:prstGeom prst="cube">
            <a:avLst>
              <a:gd name="adj" fmla="val 7668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02" name="ZoneTexte 101">
            <a:extLst>
              <a:ext uri="{FF2B5EF4-FFF2-40B4-BE49-F238E27FC236}">
                <a16:creationId xmlns:a16="http://schemas.microsoft.com/office/drawing/2014/main" id="{148592F0-6CC3-D95E-F140-080D02B138C3}"/>
              </a:ext>
            </a:extLst>
          </p:cNvPr>
          <p:cNvSpPr txBox="1"/>
          <p:nvPr/>
        </p:nvSpPr>
        <p:spPr>
          <a:xfrm rot="18975872">
            <a:off x="6808157" y="5192703"/>
            <a:ext cx="5004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" dirty="0">
                <a:solidFill>
                  <a:schemeClr val="bg1"/>
                </a:solidFill>
              </a:rPr>
              <a:t>Fine-tune</a:t>
            </a:r>
          </a:p>
        </p:txBody>
      </p:sp>
      <p:sp>
        <p:nvSpPr>
          <p:cNvPr id="103" name="ZoneTexte 102">
            <a:extLst>
              <a:ext uri="{FF2B5EF4-FFF2-40B4-BE49-F238E27FC236}">
                <a16:creationId xmlns:a16="http://schemas.microsoft.com/office/drawing/2014/main" id="{3EBA2103-3A91-6378-1BF0-6681A137787A}"/>
              </a:ext>
            </a:extLst>
          </p:cNvPr>
          <p:cNvSpPr txBox="1"/>
          <p:nvPr/>
        </p:nvSpPr>
        <p:spPr>
          <a:xfrm>
            <a:off x="10191896" y="2277844"/>
            <a:ext cx="5373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err="1">
                <a:solidFill>
                  <a:schemeClr val="bg1"/>
                </a:solidFill>
              </a:rPr>
              <a:t>concat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104" name="ZoneTexte 103">
            <a:extLst>
              <a:ext uri="{FF2B5EF4-FFF2-40B4-BE49-F238E27FC236}">
                <a16:creationId xmlns:a16="http://schemas.microsoft.com/office/drawing/2014/main" id="{211597D2-973B-E395-09A2-9BFD5AC8F4A6}"/>
              </a:ext>
            </a:extLst>
          </p:cNvPr>
          <p:cNvSpPr txBox="1"/>
          <p:nvPr/>
        </p:nvSpPr>
        <p:spPr>
          <a:xfrm>
            <a:off x="8360771" y="5253575"/>
            <a:ext cx="53734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800" dirty="0" err="1">
                <a:solidFill>
                  <a:schemeClr val="bg1"/>
                </a:solidFill>
              </a:rPr>
              <a:t>concat</a:t>
            </a:r>
            <a:endParaRPr lang="fr-FR" sz="800" dirty="0">
              <a:solidFill>
                <a:schemeClr val="bg1"/>
              </a:solidFill>
            </a:endParaRPr>
          </a:p>
        </p:txBody>
      </p: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48B82BFB-23A6-373E-1953-FCE4BF50C4C3}"/>
              </a:ext>
            </a:extLst>
          </p:cNvPr>
          <p:cNvGrpSpPr/>
          <p:nvPr/>
        </p:nvGrpSpPr>
        <p:grpSpPr>
          <a:xfrm>
            <a:off x="9426969" y="3943794"/>
            <a:ext cx="261610" cy="276999"/>
            <a:chOff x="5681149" y="908440"/>
            <a:chExt cx="261610" cy="276999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8C9BBC7A-8FB9-5FA1-1D32-AD9A78BDF9BA}"/>
                </a:ext>
              </a:extLst>
            </p:cNvPr>
            <p:cNvSpPr/>
            <p:nvPr/>
          </p:nvSpPr>
          <p:spPr>
            <a:xfrm>
              <a:off x="5712152" y="940698"/>
              <a:ext cx="199604" cy="2124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07" name="ZoneTexte 106">
              <a:extLst>
                <a:ext uri="{FF2B5EF4-FFF2-40B4-BE49-F238E27FC236}">
                  <a16:creationId xmlns:a16="http://schemas.microsoft.com/office/drawing/2014/main" id="{1248FB2F-1017-B429-C7EE-A815C59AC8DD}"/>
                </a:ext>
              </a:extLst>
            </p:cNvPr>
            <p:cNvSpPr txBox="1"/>
            <p:nvPr/>
          </p:nvSpPr>
          <p:spPr>
            <a:xfrm>
              <a:off x="5681149" y="90844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AA98CFEC-B9F4-2633-51D4-7E2342693FDE}"/>
              </a:ext>
            </a:extLst>
          </p:cNvPr>
          <p:cNvSpPr/>
          <p:nvPr/>
        </p:nvSpPr>
        <p:spPr>
          <a:xfrm>
            <a:off x="753222" y="3281125"/>
            <a:ext cx="4120738" cy="312882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BB0F9562-5A8E-85BE-EBE9-68FF3A268B45}"/>
              </a:ext>
            </a:extLst>
          </p:cNvPr>
          <p:cNvSpPr/>
          <p:nvPr/>
        </p:nvSpPr>
        <p:spPr>
          <a:xfrm>
            <a:off x="3736545" y="4764227"/>
            <a:ext cx="436642" cy="517795"/>
          </a:xfrm>
          <a:prstGeom prst="cube">
            <a:avLst>
              <a:gd name="adj" fmla="val 5882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08" name="Cube 107">
            <a:extLst>
              <a:ext uri="{FF2B5EF4-FFF2-40B4-BE49-F238E27FC236}">
                <a16:creationId xmlns:a16="http://schemas.microsoft.com/office/drawing/2014/main" id="{3A4999C3-D1CB-DFC8-B396-D1F5621BEFB0}"/>
              </a:ext>
            </a:extLst>
          </p:cNvPr>
          <p:cNvSpPr/>
          <p:nvPr/>
        </p:nvSpPr>
        <p:spPr>
          <a:xfrm>
            <a:off x="3256795" y="5335921"/>
            <a:ext cx="436642" cy="517795"/>
          </a:xfrm>
          <a:prstGeom prst="cube">
            <a:avLst>
              <a:gd name="adj" fmla="val 58823"/>
            </a:avLst>
          </a:prstGeom>
          <a:solidFill>
            <a:srgbClr val="FC93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0F66ACCC-6936-E782-87A5-393C16BB71C6}"/>
              </a:ext>
            </a:extLst>
          </p:cNvPr>
          <p:cNvSpPr txBox="1"/>
          <p:nvPr/>
        </p:nvSpPr>
        <p:spPr>
          <a:xfrm rot="18998192">
            <a:off x="3682399" y="4786084"/>
            <a:ext cx="5100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espèce</a:t>
            </a:r>
          </a:p>
        </p:txBody>
      </p:sp>
      <p:sp>
        <p:nvSpPr>
          <p:cNvPr id="110" name="ZoneTexte 109">
            <a:extLst>
              <a:ext uri="{FF2B5EF4-FFF2-40B4-BE49-F238E27FC236}">
                <a16:creationId xmlns:a16="http://schemas.microsoft.com/office/drawing/2014/main" id="{57D421E9-8AC1-AF77-F2CF-46B7645465CA}"/>
              </a:ext>
            </a:extLst>
          </p:cNvPr>
          <p:cNvSpPr txBox="1"/>
          <p:nvPr/>
        </p:nvSpPr>
        <p:spPr>
          <a:xfrm rot="18781181">
            <a:off x="3143489" y="5396216"/>
            <a:ext cx="54534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maladie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868152AA-8137-5B8D-7CD4-2C35629025AA}"/>
              </a:ext>
            </a:extLst>
          </p:cNvPr>
          <p:cNvSpPr txBox="1"/>
          <p:nvPr/>
        </p:nvSpPr>
        <p:spPr>
          <a:xfrm>
            <a:off x="1550724" y="3726914"/>
            <a:ext cx="1281654" cy="33855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fr-FR" sz="800" dirty="0">
                <a:solidFill>
                  <a:schemeClr val="bg1"/>
                </a:solidFill>
              </a:rPr>
              <a:t>1 Backbone pré-entrainé partagé</a:t>
            </a:r>
          </a:p>
        </p:txBody>
      </p:sp>
      <p:sp>
        <p:nvSpPr>
          <p:cNvPr id="112" name="Cube 111">
            <a:extLst>
              <a:ext uri="{FF2B5EF4-FFF2-40B4-BE49-F238E27FC236}">
                <a16:creationId xmlns:a16="http://schemas.microsoft.com/office/drawing/2014/main" id="{6ED0D1D1-990A-022C-1A31-87FB0473BE28}"/>
              </a:ext>
            </a:extLst>
          </p:cNvPr>
          <p:cNvSpPr/>
          <p:nvPr/>
        </p:nvSpPr>
        <p:spPr>
          <a:xfrm>
            <a:off x="1818987" y="4625439"/>
            <a:ext cx="881766" cy="1193897"/>
          </a:xfrm>
          <a:prstGeom prst="cube">
            <a:avLst>
              <a:gd name="adj" fmla="val 7668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21CBB689-27CB-9EBA-09DB-E67DB06DF40B}"/>
              </a:ext>
            </a:extLst>
          </p:cNvPr>
          <p:cNvSpPr/>
          <p:nvPr/>
        </p:nvSpPr>
        <p:spPr>
          <a:xfrm>
            <a:off x="955103" y="3479379"/>
            <a:ext cx="3543848" cy="2778171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cxnSp>
        <p:nvCxnSpPr>
          <p:cNvPr id="114" name="Connecteur droit avec flèche 113">
            <a:extLst>
              <a:ext uri="{FF2B5EF4-FFF2-40B4-BE49-F238E27FC236}">
                <a16:creationId xmlns:a16="http://schemas.microsoft.com/office/drawing/2014/main" id="{70D4A987-A848-3D5F-B793-1FC1E4C41642}"/>
              </a:ext>
            </a:extLst>
          </p:cNvPr>
          <p:cNvCxnSpPr>
            <a:cxnSpLocks/>
          </p:cNvCxnSpPr>
          <p:nvPr/>
        </p:nvCxnSpPr>
        <p:spPr>
          <a:xfrm>
            <a:off x="2314395" y="5218726"/>
            <a:ext cx="1025479" cy="254585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5" name="ZoneTexte 114">
            <a:extLst>
              <a:ext uri="{FF2B5EF4-FFF2-40B4-BE49-F238E27FC236}">
                <a16:creationId xmlns:a16="http://schemas.microsoft.com/office/drawing/2014/main" id="{37EACD37-12A8-8A8A-A789-85AE834D6367}"/>
              </a:ext>
            </a:extLst>
          </p:cNvPr>
          <p:cNvSpPr txBox="1"/>
          <p:nvPr/>
        </p:nvSpPr>
        <p:spPr>
          <a:xfrm>
            <a:off x="2784853" y="3482617"/>
            <a:ext cx="7634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800" dirty="0" err="1">
                <a:solidFill>
                  <a:schemeClr val="bg1"/>
                </a:solidFill>
              </a:rPr>
              <a:t>Embedding</a:t>
            </a:r>
            <a:endParaRPr lang="fr-FR" sz="800" dirty="0">
              <a:solidFill>
                <a:schemeClr val="bg1"/>
              </a:solidFill>
            </a:endParaRPr>
          </a:p>
          <a:p>
            <a:pPr algn="ctr"/>
            <a:r>
              <a:rPr lang="fr-FR" sz="800" dirty="0">
                <a:solidFill>
                  <a:schemeClr val="bg1"/>
                </a:solidFill>
              </a:rPr>
              <a:t>partagé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62BBC5AD-A04C-1E11-3959-31372CC8AF3B}"/>
              </a:ext>
            </a:extLst>
          </p:cNvPr>
          <p:cNvSpPr txBox="1"/>
          <p:nvPr/>
        </p:nvSpPr>
        <p:spPr>
          <a:xfrm>
            <a:off x="3475116" y="3788469"/>
            <a:ext cx="1023835" cy="21544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800" dirty="0">
                <a:solidFill>
                  <a:schemeClr val="bg1"/>
                </a:solidFill>
              </a:rPr>
              <a:t>2 Dense(</a:t>
            </a:r>
            <a:r>
              <a:rPr lang="fr-FR" sz="800" dirty="0" err="1">
                <a:solidFill>
                  <a:schemeClr val="bg1"/>
                </a:solidFill>
              </a:rPr>
              <a:t>softmax</a:t>
            </a:r>
            <a:r>
              <a:rPr lang="fr-FR" sz="800" dirty="0">
                <a:solidFill>
                  <a:schemeClr val="bg1"/>
                </a:solidFill>
              </a:rPr>
              <a:t>)</a:t>
            </a:r>
          </a:p>
        </p:txBody>
      </p:sp>
      <p:sp>
        <p:nvSpPr>
          <p:cNvPr id="117" name="Cube 116">
            <a:extLst>
              <a:ext uri="{FF2B5EF4-FFF2-40B4-BE49-F238E27FC236}">
                <a16:creationId xmlns:a16="http://schemas.microsoft.com/office/drawing/2014/main" id="{0E53BF5A-6972-5225-B6EC-E073BA04290F}"/>
              </a:ext>
            </a:extLst>
          </p:cNvPr>
          <p:cNvSpPr/>
          <p:nvPr/>
        </p:nvSpPr>
        <p:spPr>
          <a:xfrm>
            <a:off x="1823317" y="4103112"/>
            <a:ext cx="881766" cy="1193897"/>
          </a:xfrm>
          <a:prstGeom prst="cube">
            <a:avLst>
              <a:gd name="adj" fmla="val 7668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1"/>
              </a:solidFill>
            </a:endParaRPr>
          </a:p>
        </p:txBody>
      </p:sp>
      <p:sp>
        <p:nvSpPr>
          <p:cNvPr id="118" name="ZoneTexte 117">
            <a:extLst>
              <a:ext uri="{FF2B5EF4-FFF2-40B4-BE49-F238E27FC236}">
                <a16:creationId xmlns:a16="http://schemas.microsoft.com/office/drawing/2014/main" id="{D8D8CA47-7CF1-2540-E6E4-6B20DC4ADD49}"/>
              </a:ext>
            </a:extLst>
          </p:cNvPr>
          <p:cNvSpPr txBox="1"/>
          <p:nvPr/>
        </p:nvSpPr>
        <p:spPr>
          <a:xfrm rot="18975872">
            <a:off x="2080349" y="4972604"/>
            <a:ext cx="5004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" dirty="0">
                <a:solidFill>
                  <a:schemeClr val="bg1"/>
                </a:solidFill>
              </a:rPr>
              <a:t>Fine-tune</a:t>
            </a:r>
          </a:p>
        </p:txBody>
      </p:sp>
      <p:cxnSp>
        <p:nvCxnSpPr>
          <p:cNvPr id="119" name="Connecteur droit avec flèche 118">
            <a:extLst>
              <a:ext uri="{FF2B5EF4-FFF2-40B4-BE49-F238E27FC236}">
                <a16:creationId xmlns:a16="http://schemas.microsoft.com/office/drawing/2014/main" id="{790F48C7-6F44-531A-D006-02EA396D9872}"/>
              </a:ext>
            </a:extLst>
          </p:cNvPr>
          <p:cNvCxnSpPr>
            <a:cxnSpLocks/>
          </p:cNvCxnSpPr>
          <p:nvPr/>
        </p:nvCxnSpPr>
        <p:spPr>
          <a:xfrm flipV="1">
            <a:off x="2314395" y="4875094"/>
            <a:ext cx="1505959" cy="347293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7E3B4774-5A6A-FB04-E310-7BA9EFD4B0AD}"/>
              </a:ext>
            </a:extLst>
          </p:cNvPr>
          <p:cNvCxnSpPr>
            <a:cxnSpLocks/>
            <a:stCxn id="111" idx="3"/>
            <a:endCxn id="116" idx="1"/>
          </p:cNvCxnSpPr>
          <p:nvPr/>
        </p:nvCxnSpPr>
        <p:spPr>
          <a:xfrm>
            <a:off x="2832378" y="3896191"/>
            <a:ext cx="642738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1" name="ZoneTexte 120">
            <a:extLst>
              <a:ext uri="{FF2B5EF4-FFF2-40B4-BE49-F238E27FC236}">
                <a16:creationId xmlns:a16="http://schemas.microsoft.com/office/drawing/2014/main" id="{9D899F7E-EAF8-0DF4-3445-320D579D101D}"/>
              </a:ext>
            </a:extLst>
          </p:cNvPr>
          <p:cNvSpPr txBox="1"/>
          <p:nvPr/>
        </p:nvSpPr>
        <p:spPr>
          <a:xfrm>
            <a:off x="2784853" y="5975508"/>
            <a:ext cx="1870466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chemeClr val="bg1"/>
                </a:solidFill>
              </a:rPr>
              <a:t>* Classes :  20 maladies + 1 santé</a:t>
            </a:r>
            <a:endParaRPr lang="fr-FR" sz="800" dirty="0">
              <a:solidFill>
                <a:schemeClr val="bg1"/>
              </a:solidFill>
            </a:endParaRPr>
          </a:p>
        </p:txBody>
      </p:sp>
      <p:sp>
        <p:nvSpPr>
          <p:cNvPr id="122" name="ZoneTexte 121">
            <a:extLst>
              <a:ext uri="{FF2B5EF4-FFF2-40B4-BE49-F238E27FC236}">
                <a16:creationId xmlns:a16="http://schemas.microsoft.com/office/drawing/2014/main" id="{2978DE25-D7B0-99AB-531E-9B6760A98D1D}"/>
              </a:ext>
            </a:extLst>
          </p:cNvPr>
          <p:cNvSpPr txBox="1"/>
          <p:nvPr/>
        </p:nvSpPr>
        <p:spPr>
          <a:xfrm rot="18847604">
            <a:off x="3128844" y="5465647"/>
            <a:ext cx="79102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700" dirty="0">
                <a:solidFill>
                  <a:schemeClr val="bg1"/>
                </a:solidFill>
              </a:rPr>
              <a:t>(</a:t>
            </a:r>
            <a:r>
              <a:rPr lang="fr-FR" sz="700" dirty="0" err="1">
                <a:solidFill>
                  <a:schemeClr val="bg1"/>
                </a:solidFill>
              </a:rPr>
              <a:t>healthy</a:t>
            </a:r>
            <a:r>
              <a:rPr lang="fr-FR" sz="700" dirty="0">
                <a:solidFill>
                  <a:schemeClr val="bg1"/>
                </a:solidFill>
              </a:rPr>
              <a:t> inclus)</a:t>
            </a:r>
          </a:p>
        </p:txBody>
      </p:sp>
      <p:pic>
        <p:nvPicPr>
          <p:cNvPr id="123" name="Image 122">
            <a:extLst>
              <a:ext uri="{FF2B5EF4-FFF2-40B4-BE49-F238E27FC236}">
                <a16:creationId xmlns:a16="http://schemas.microsoft.com/office/drawing/2014/main" id="{4184F088-F07F-19B2-287B-1B1D1061E9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7312" y="4589694"/>
            <a:ext cx="409794" cy="557543"/>
          </a:xfrm>
          <a:prstGeom prst="rect">
            <a:avLst/>
          </a:prstGeom>
          <a:ln>
            <a:solidFill>
              <a:schemeClr val="bg1"/>
            </a:solidFill>
          </a:ln>
        </p:spPr>
      </p:pic>
      <p:cxnSp>
        <p:nvCxnSpPr>
          <p:cNvPr id="124" name="Connecteur droit avec flèche 123">
            <a:extLst>
              <a:ext uri="{FF2B5EF4-FFF2-40B4-BE49-F238E27FC236}">
                <a16:creationId xmlns:a16="http://schemas.microsoft.com/office/drawing/2014/main" id="{EBCD4C09-683C-92EA-4BF5-7647F98C63EA}"/>
              </a:ext>
            </a:extLst>
          </p:cNvPr>
          <p:cNvCxnSpPr>
            <a:cxnSpLocks/>
          </p:cNvCxnSpPr>
          <p:nvPr/>
        </p:nvCxnSpPr>
        <p:spPr>
          <a:xfrm>
            <a:off x="1508963" y="4875094"/>
            <a:ext cx="293442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5" name="Connecteur droit avec flèche 124">
            <a:extLst>
              <a:ext uri="{FF2B5EF4-FFF2-40B4-BE49-F238E27FC236}">
                <a16:creationId xmlns:a16="http://schemas.microsoft.com/office/drawing/2014/main" id="{2263AE4B-FD90-4226-2DBB-1F79D80DA913}"/>
              </a:ext>
            </a:extLst>
          </p:cNvPr>
          <p:cNvCxnSpPr>
            <a:cxnSpLocks/>
          </p:cNvCxnSpPr>
          <p:nvPr/>
        </p:nvCxnSpPr>
        <p:spPr>
          <a:xfrm>
            <a:off x="4039519" y="4989710"/>
            <a:ext cx="687882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Connecteur droit avec flèche 125">
            <a:extLst>
              <a:ext uri="{FF2B5EF4-FFF2-40B4-BE49-F238E27FC236}">
                <a16:creationId xmlns:a16="http://schemas.microsoft.com/office/drawing/2014/main" id="{870CD05C-21A5-6E3F-E456-3B845F65C5FD}"/>
              </a:ext>
            </a:extLst>
          </p:cNvPr>
          <p:cNvCxnSpPr>
            <a:cxnSpLocks/>
          </p:cNvCxnSpPr>
          <p:nvPr/>
        </p:nvCxnSpPr>
        <p:spPr>
          <a:xfrm flipV="1">
            <a:off x="3579733" y="5620746"/>
            <a:ext cx="1175474" cy="7447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27" name="Groupe 126">
            <a:extLst>
              <a:ext uri="{FF2B5EF4-FFF2-40B4-BE49-F238E27FC236}">
                <a16:creationId xmlns:a16="http://schemas.microsoft.com/office/drawing/2014/main" id="{62C2863C-E247-63B2-3B59-695A15BD7B3D}"/>
              </a:ext>
            </a:extLst>
          </p:cNvPr>
          <p:cNvGrpSpPr/>
          <p:nvPr/>
        </p:nvGrpSpPr>
        <p:grpSpPr>
          <a:xfrm>
            <a:off x="4636278" y="3257011"/>
            <a:ext cx="261610" cy="276999"/>
            <a:chOff x="5681149" y="908440"/>
            <a:chExt cx="261610" cy="276999"/>
          </a:xfrm>
        </p:grpSpPr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AE1F286B-070D-5378-AB0E-23479C08238B}"/>
                </a:ext>
              </a:extLst>
            </p:cNvPr>
            <p:cNvSpPr/>
            <p:nvPr/>
          </p:nvSpPr>
          <p:spPr>
            <a:xfrm>
              <a:off x="5712152" y="940698"/>
              <a:ext cx="199604" cy="212482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29" name="ZoneTexte 128">
              <a:extLst>
                <a:ext uri="{FF2B5EF4-FFF2-40B4-BE49-F238E27FC236}">
                  <a16:creationId xmlns:a16="http://schemas.microsoft.com/office/drawing/2014/main" id="{812FC390-6A79-4C12-ED3F-C8D9DA883CBF}"/>
                </a:ext>
              </a:extLst>
            </p:cNvPr>
            <p:cNvSpPr txBox="1"/>
            <p:nvPr/>
          </p:nvSpPr>
          <p:spPr>
            <a:xfrm>
              <a:off x="5681149" y="908440"/>
              <a:ext cx="2616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sz="12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</p:grpSp>
      <p:cxnSp>
        <p:nvCxnSpPr>
          <p:cNvPr id="130" name="Connecteur droit avec flèche 129">
            <a:extLst>
              <a:ext uri="{FF2B5EF4-FFF2-40B4-BE49-F238E27FC236}">
                <a16:creationId xmlns:a16="http://schemas.microsoft.com/office/drawing/2014/main" id="{B3B27A13-213E-DE7E-C11B-461530CB130B}"/>
              </a:ext>
            </a:extLst>
          </p:cNvPr>
          <p:cNvCxnSpPr>
            <a:cxnSpLocks/>
          </p:cNvCxnSpPr>
          <p:nvPr/>
        </p:nvCxnSpPr>
        <p:spPr>
          <a:xfrm>
            <a:off x="8337560" y="4459278"/>
            <a:ext cx="1243527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5601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A5DAD9-5D70-2377-1C88-C30317395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496" y="2684908"/>
            <a:ext cx="5977008" cy="1325563"/>
          </a:xfrm>
        </p:spPr>
        <p:txBody>
          <a:bodyPr/>
          <a:lstStyle/>
          <a:p>
            <a:r>
              <a:rPr lang="fr-FR" dirty="0"/>
              <a:t>Matrices de confusions des architectures</a:t>
            </a:r>
          </a:p>
        </p:txBody>
      </p:sp>
    </p:spTree>
    <p:extLst>
      <p:ext uri="{BB962C8B-B14F-4D97-AF65-F5344CB8AC3E}">
        <p14:creationId xmlns:p14="http://schemas.microsoft.com/office/powerpoint/2010/main" val="1293699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DC005B-CB3E-1542-01D8-08CDCD191F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F08A16D-41CC-DB2D-C7D4-6E3DF4E4A6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427" y="2608332"/>
            <a:ext cx="5977008" cy="1325563"/>
          </a:xfrm>
        </p:spPr>
        <p:txBody>
          <a:bodyPr/>
          <a:lstStyle/>
          <a:p>
            <a:r>
              <a:rPr lang="fr-FR" dirty="0"/>
              <a:t>Méthodologie</a:t>
            </a:r>
          </a:p>
        </p:txBody>
      </p:sp>
    </p:spTree>
    <p:extLst>
      <p:ext uri="{BB962C8B-B14F-4D97-AF65-F5344CB8AC3E}">
        <p14:creationId xmlns:p14="http://schemas.microsoft.com/office/powerpoint/2010/main" val="20942743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60FA38-88E8-1F70-8EFB-1EECB1EC5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57EC755-3B23-B5F0-DFDB-48F890A745BF}"/>
              </a:ext>
            </a:extLst>
          </p:cNvPr>
          <p:cNvSpPr txBox="1"/>
          <p:nvPr/>
        </p:nvSpPr>
        <p:spPr>
          <a:xfrm>
            <a:off x="2365084" y="618543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err="1"/>
              <a:t>Species</a:t>
            </a:r>
            <a:endParaRPr lang="fr-FR" sz="10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7BFDEF8-E0BF-4FD5-526D-010AFE3DF882}"/>
              </a:ext>
            </a:extLst>
          </p:cNvPr>
          <p:cNvSpPr txBox="1"/>
          <p:nvPr/>
        </p:nvSpPr>
        <p:spPr>
          <a:xfrm>
            <a:off x="6134142" y="618542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err="1"/>
              <a:t>Disease</a:t>
            </a:r>
            <a:r>
              <a:rPr lang="fr-FR" sz="1000" dirty="0"/>
              <a:t> Global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191DD2F3-DDDA-E47F-33B6-20A6624467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306" y="899756"/>
            <a:ext cx="3510221" cy="287525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FACAE67E-50C1-675C-0AF2-EF2078510B3E}"/>
              </a:ext>
            </a:extLst>
          </p:cNvPr>
          <p:cNvSpPr txBox="1"/>
          <p:nvPr/>
        </p:nvSpPr>
        <p:spPr>
          <a:xfrm>
            <a:off x="1799229" y="202441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Architecture 1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9B33AD5B-3ADC-7088-F00A-3AFE413480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5067" y="899756"/>
            <a:ext cx="3795153" cy="3129606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FC022916-40D8-F9F8-5AB1-17782C339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45659" y="3980402"/>
            <a:ext cx="4194412" cy="278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416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60E6FA-9FFE-D713-2D29-075770CEF4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>
            <a:extLst>
              <a:ext uri="{FF2B5EF4-FFF2-40B4-BE49-F238E27FC236}">
                <a16:creationId xmlns:a16="http://schemas.microsoft.com/office/drawing/2014/main" id="{1B757633-DDD9-EC00-4EB8-A364139AB41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629"/>
          <a:stretch>
            <a:fillRect/>
          </a:stretch>
        </p:blipFill>
        <p:spPr>
          <a:xfrm>
            <a:off x="7166411" y="273995"/>
            <a:ext cx="3626404" cy="3054597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9FEFA4C8-F425-48EF-D68C-9C6E82222787}"/>
              </a:ext>
            </a:extLst>
          </p:cNvPr>
          <p:cNvSpPr txBox="1"/>
          <p:nvPr/>
        </p:nvSpPr>
        <p:spPr>
          <a:xfrm>
            <a:off x="5218220" y="217649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err="1"/>
              <a:t>Species</a:t>
            </a:r>
            <a:endParaRPr lang="fr-FR" sz="1000" dirty="0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AC57ED8-EC17-C1B4-831F-0B873577F1C1}"/>
              </a:ext>
            </a:extLst>
          </p:cNvPr>
          <p:cNvSpPr txBox="1"/>
          <p:nvPr/>
        </p:nvSpPr>
        <p:spPr>
          <a:xfrm>
            <a:off x="8532352" y="167606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err="1"/>
              <a:t>Disease</a:t>
            </a:r>
            <a:r>
              <a:rPr lang="fr-FR" sz="1000" dirty="0"/>
              <a:t> Global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93F2CB0C-AF3E-651A-E14F-9C0524DCF308}"/>
              </a:ext>
            </a:extLst>
          </p:cNvPr>
          <p:cNvSpPr txBox="1"/>
          <p:nvPr/>
        </p:nvSpPr>
        <p:spPr>
          <a:xfrm>
            <a:off x="1799229" y="202441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Architecture 2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26FCFA2-7C03-5641-638F-6DE018495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992" y="463869"/>
            <a:ext cx="3558456" cy="291476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FE4BC9D-1EDC-64AB-CA31-E7027D5C1F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4340" y="3711903"/>
            <a:ext cx="5066215" cy="2542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035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EB236-9062-62AB-AEEF-5C34C0739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>
            <a:extLst>
              <a:ext uri="{FF2B5EF4-FFF2-40B4-BE49-F238E27FC236}">
                <a16:creationId xmlns:a16="http://schemas.microsoft.com/office/drawing/2014/main" id="{24B6693B-95D1-8452-A79C-9A70BFE77490}"/>
              </a:ext>
            </a:extLst>
          </p:cNvPr>
          <p:cNvSpPr txBox="1"/>
          <p:nvPr/>
        </p:nvSpPr>
        <p:spPr>
          <a:xfrm>
            <a:off x="1799229" y="202441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Architecture 3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1F15345-260C-EFA8-7BCA-E6B778B2E6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009" y="779267"/>
            <a:ext cx="6015610" cy="5799458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61DA272-316D-D381-48D1-6FB91C8E40C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8" y="2828716"/>
            <a:ext cx="5568950" cy="22275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504102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485F69-29AB-B825-BA60-1CE4480E5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9D46094B-CE9B-BFA7-D353-8EB9D21A9988}"/>
              </a:ext>
            </a:extLst>
          </p:cNvPr>
          <p:cNvSpPr txBox="1"/>
          <p:nvPr/>
        </p:nvSpPr>
        <p:spPr>
          <a:xfrm>
            <a:off x="9850321" y="9951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err="1"/>
              <a:t>Disease</a:t>
            </a:r>
            <a:r>
              <a:rPr lang="fr-FR" sz="1000" dirty="0"/>
              <a:t> Global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B8B1734-9077-3597-BC33-853712A46C4A}"/>
              </a:ext>
            </a:extLst>
          </p:cNvPr>
          <p:cNvSpPr txBox="1"/>
          <p:nvPr/>
        </p:nvSpPr>
        <p:spPr>
          <a:xfrm>
            <a:off x="1799229" y="202441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Architecture 4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6231BE1-9E6E-19C7-2358-7D1DCCBBF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059" y="149856"/>
            <a:ext cx="3558456" cy="2914765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16A5204-8DAD-80D8-6E75-3DD9F01D926B}"/>
              </a:ext>
            </a:extLst>
          </p:cNvPr>
          <p:cNvSpPr txBox="1"/>
          <p:nvPr/>
        </p:nvSpPr>
        <p:spPr>
          <a:xfrm>
            <a:off x="6586993" y="-50872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err="1"/>
              <a:t>Species</a:t>
            </a:r>
            <a:endParaRPr lang="fr-FR" sz="1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285CAA7B-C4B1-2C0C-7949-4A6445C1E9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5515" y="208405"/>
            <a:ext cx="3466214" cy="2797665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C47337F-8929-840A-B7FE-489BE8C411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31" y="2484358"/>
            <a:ext cx="5378294" cy="4306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93419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9C8E20-F8B9-EA2C-9229-6BC507F26F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903AFA7-A829-13D2-AD7D-4DFEE5A708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9344" y="151079"/>
            <a:ext cx="3554497" cy="2911522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EA019D96-C3A7-7FAA-A8F6-92DB62E45607}"/>
              </a:ext>
            </a:extLst>
          </p:cNvPr>
          <p:cNvSpPr txBox="1"/>
          <p:nvPr/>
        </p:nvSpPr>
        <p:spPr>
          <a:xfrm>
            <a:off x="10093561" y="27969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err="1"/>
              <a:t>Disease</a:t>
            </a:r>
            <a:r>
              <a:rPr lang="fr-FR" sz="1000" dirty="0"/>
              <a:t> Global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8ECC158F-759D-75A3-40F6-A6EF38E17743}"/>
              </a:ext>
            </a:extLst>
          </p:cNvPr>
          <p:cNvSpPr txBox="1"/>
          <p:nvPr/>
        </p:nvSpPr>
        <p:spPr>
          <a:xfrm>
            <a:off x="1799229" y="202441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Architecture 5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9398CEB-814A-28D2-6D56-4067084655AB}"/>
              </a:ext>
            </a:extLst>
          </p:cNvPr>
          <p:cNvSpPr txBox="1"/>
          <p:nvPr/>
        </p:nvSpPr>
        <p:spPr>
          <a:xfrm>
            <a:off x="6830233" y="-32854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err="1"/>
              <a:t>Species</a:t>
            </a:r>
            <a:endParaRPr lang="fr-FR" sz="10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7A0C448-42BA-1B3F-08FB-437D7A1E0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405" y="213367"/>
            <a:ext cx="3519642" cy="2849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283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6CE4F8-863A-A741-3DC6-6F0071040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nombre, diagramme&#10;&#10;Le contenu généré par l’IA peut être incorrect.">
            <a:extLst>
              <a:ext uri="{FF2B5EF4-FFF2-40B4-BE49-F238E27FC236}">
                <a16:creationId xmlns:a16="http://schemas.microsoft.com/office/drawing/2014/main" id="{ED1BB79C-FCC9-B137-957B-0C007E0A6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8043" y="164335"/>
            <a:ext cx="3554497" cy="2911522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A6534065-6041-F77D-BA50-5B847ED28419}"/>
              </a:ext>
            </a:extLst>
          </p:cNvPr>
          <p:cNvSpPr txBox="1"/>
          <p:nvPr/>
        </p:nvSpPr>
        <p:spPr>
          <a:xfrm>
            <a:off x="9978689" y="13086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err="1"/>
              <a:t>Disease</a:t>
            </a:r>
            <a:r>
              <a:rPr lang="fr-FR" sz="1000" dirty="0"/>
              <a:t> Global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4B14FC0F-4A90-CFB3-B083-D4066D5759EB}"/>
              </a:ext>
            </a:extLst>
          </p:cNvPr>
          <p:cNvSpPr txBox="1"/>
          <p:nvPr/>
        </p:nvSpPr>
        <p:spPr>
          <a:xfrm>
            <a:off x="1799229" y="202441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Architecture 6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B2E646D5-2AEB-E1A6-3C1D-7C8340EDC351}"/>
              </a:ext>
            </a:extLst>
          </p:cNvPr>
          <p:cNvSpPr txBox="1"/>
          <p:nvPr/>
        </p:nvSpPr>
        <p:spPr>
          <a:xfrm>
            <a:off x="6665319" y="0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err="1"/>
              <a:t>Species</a:t>
            </a:r>
            <a:endParaRPr lang="fr-FR" sz="10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0CFFE5EC-7F4A-AF89-34D5-8795615AD2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4196" y="209826"/>
            <a:ext cx="3357150" cy="2717693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DE9572F4-D45B-5571-FECF-49842DFEB3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3192" y="3388360"/>
            <a:ext cx="5249111" cy="263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89145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B45D8B-20AD-9952-E163-8717D8C3D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B03A3B75-3BB5-BCA5-489A-9BFAFB458717}"/>
              </a:ext>
            </a:extLst>
          </p:cNvPr>
          <p:cNvSpPr txBox="1"/>
          <p:nvPr/>
        </p:nvSpPr>
        <p:spPr>
          <a:xfrm>
            <a:off x="10140594" y="215527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err="1"/>
              <a:t>Disease</a:t>
            </a:r>
            <a:r>
              <a:rPr lang="fr-FR" sz="1000" dirty="0"/>
              <a:t> Global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EAF6EA6-0F62-34C8-DBB0-9EC9FD64CC2A}"/>
              </a:ext>
            </a:extLst>
          </p:cNvPr>
          <p:cNvSpPr txBox="1"/>
          <p:nvPr/>
        </p:nvSpPr>
        <p:spPr>
          <a:xfrm>
            <a:off x="1799229" y="202441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Architecture 7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4F8A33A-76BB-6FB9-AD6E-2B038A6BD41C}"/>
              </a:ext>
            </a:extLst>
          </p:cNvPr>
          <p:cNvSpPr txBox="1"/>
          <p:nvPr/>
        </p:nvSpPr>
        <p:spPr>
          <a:xfrm>
            <a:off x="6827224" y="202441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err="1"/>
              <a:t>Species</a:t>
            </a:r>
            <a:endParaRPr lang="fr-FR" sz="10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5802B6C-CB6F-7BCC-D91A-5756475FC7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797" y="412267"/>
            <a:ext cx="3498960" cy="2866031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3D59A57-07FC-8FB7-194D-449F0F3ED7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757" y="448662"/>
            <a:ext cx="3296027" cy="266821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73594A1-9558-6593-1D36-F7F7761EC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7776" y="3579703"/>
            <a:ext cx="5694158" cy="28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28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E5D467-3BC4-7807-D048-16E3EC58EF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ZoneTexte 4">
            <a:extLst>
              <a:ext uri="{FF2B5EF4-FFF2-40B4-BE49-F238E27FC236}">
                <a16:creationId xmlns:a16="http://schemas.microsoft.com/office/drawing/2014/main" id="{A348BD9D-90AD-F827-742F-7344B80A8F07}"/>
              </a:ext>
            </a:extLst>
          </p:cNvPr>
          <p:cNvSpPr txBox="1"/>
          <p:nvPr/>
        </p:nvSpPr>
        <p:spPr>
          <a:xfrm>
            <a:off x="1799229" y="202441"/>
            <a:ext cx="153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Architecture8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DFB5F4C2-284B-0A54-8CD4-85B1689533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6695" y="253323"/>
            <a:ext cx="3621143" cy="2966113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4D8D9C7-EF1B-D219-6CFA-2AF4D442BB62}"/>
              </a:ext>
            </a:extLst>
          </p:cNvPr>
          <p:cNvSpPr txBox="1"/>
          <p:nvPr/>
        </p:nvSpPr>
        <p:spPr>
          <a:xfrm>
            <a:off x="9670637" y="79329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err="1"/>
              <a:t>Disease</a:t>
            </a:r>
            <a:r>
              <a:rPr lang="fr-FR" sz="1000" dirty="0"/>
              <a:t> Global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BD6315D-79C7-A695-A3BE-7E8AC8553F65}"/>
              </a:ext>
            </a:extLst>
          </p:cNvPr>
          <p:cNvSpPr txBox="1"/>
          <p:nvPr/>
        </p:nvSpPr>
        <p:spPr>
          <a:xfrm>
            <a:off x="6357267" y="66243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err="1"/>
              <a:t>Species</a:t>
            </a:r>
            <a:endParaRPr lang="fr-FR" sz="10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02DBCF53-A5CE-C335-AB81-C80AE0722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2051" y="325550"/>
            <a:ext cx="3601641" cy="2906972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30058CE1-2893-01D3-B634-44BC4F735A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606" y="3486432"/>
            <a:ext cx="5244600" cy="263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79299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34AAC1-3F35-7F57-6831-72CA5B47E6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1AD0D4E-B03F-F5B0-D275-0DD5101DE6F7}"/>
              </a:ext>
            </a:extLst>
          </p:cNvPr>
          <p:cNvSpPr txBox="1"/>
          <p:nvPr/>
        </p:nvSpPr>
        <p:spPr>
          <a:xfrm>
            <a:off x="9976939" y="70320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err="1"/>
              <a:t>Disease</a:t>
            </a:r>
            <a:r>
              <a:rPr lang="fr-FR" sz="1000" dirty="0"/>
              <a:t> Global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96B6A2A-3DA9-F35B-392F-3B4055F5A64E}"/>
              </a:ext>
            </a:extLst>
          </p:cNvPr>
          <p:cNvSpPr txBox="1"/>
          <p:nvPr/>
        </p:nvSpPr>
        <p:spPr>
          <a:xfrm>
            <a:off x="1799229" y="202441"/>
            <a:ext cx="1584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Architecture 9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F99CCAC-8212-8FD7-1678-1E8D805C24EE}"/>
              </a:ext>
            </a:extLst>
          </p:cNvPr>
          <p:cNvSpPr txBox="1"/>
          <p:nvPr/>
        </p:nvSpPr>
        <p:spPr>
          <a:xfrm>
            <a:off x="6663569" y="57234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err="1"/>
              <a:t>Species</a:t>
            </a:r>
            <a:endParaRPr lang="fr-FR" sz="1000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D8603681-392A-5A0A-5FCC-D3C874264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242" y="267060"/>
            <a:ext cx="3484732" cy="285437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B405A2E-33E5-21C0-2A15-0945F5006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9535" y="303455"/>
            <a:ext cx="3484732" cy="2820974"/>
          </a:xfrm>
          <a:prstGeom prst="rect">
            <a:avLst/>
          </a:prstGeom>
        </p:spPr>
      </p:pic>
      <p:pic>
        <p:nvPicPr>
          <p:cNvPr id="2" name="Image 1">
            <a:extLst>
              <a:ext uri="{FF2B5EF4-FFF2-40B4-BE49-F238E27FC236}">
                <a16:creationId xmlns:a16="http://schemas.microsoft.com/office/drawing/2014/main" id="{64D67722-21B2-DE0B-2181-5CB055299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0456" y="3542696"/>
            <a:ext cx="5346655" cy="268247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827692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93F953-CDA6-D455-371C-64508C108D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B05649-B10E-BF64-9169-08D7FC4D3A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495" y="2684908"/>
            <a:ext cx="6712169" cy="1325563"/>
          </a:xfrm>
        </p:spPr>
        <p:txBody>
          <a:bodyPr/>
          <a:lstStyle/>
          <a:p>
            <a:r>
              <a:rPr lang="fr-FR" dirty="0"/>
              <a:t>Résultats des architectures</a:t>
            </a:r>
          </a:p>
        </p:txBody>
      </p:sp>
    </p:spTree>
    <p:extLst>
      <p:ext uri="{BB962C8B-B14F-4D97-AF65-F5344CB8AC3E}">
        <p14:creationId xmlns:p14="http://schemas.microsoft.com/office/powerpoint/2010/main" val="25628969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544CE60-018A-7A15-8511-A2B4D3D869E1}"/>
              </a:ext>
            </a:extLst>
          </p:cNvPr>
          <p:cNvSpPr/>
          <p:nvPr/>
        </p:nvSpPr>
        <p:spPr>
          <a:xfrm>
            <a:off x="6816763" y="2785785"/>
            <a:ext cx="1446551" cy="53038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5DC0D546-D58B-4BAB-82ED-A209940E9DE4}"/>
              </a:ext>
            </a:extLst>
          </p:cNvPr>
          <p:cNvSpPr/>
          <p:nvPr/>
        </p:nvSpPr>
        <p:spPr>
          <a:xfrm>
            <a:off x="3560165" y="1221658"/>
            <a:ext cx="2986724" cy="22335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3DF4977-FB2D-5A3F-EB08-C166E11FDFB5}"/>
              </a:ext>
            </a:extLst>
          </p:cNvPr>
          <p:cNvSpPr txBox="1"/>
          <p:nvPr/>
        </p:nvSpPr>
        <p:spPr>
          <a:xfrm>
            <a:off x="4505852" y="1829015"/>
            <a:ext cx="1105232" cy="24622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rgbClr val="002060"/>
                </a:solidFill>
              </a:rPr>
              <a:t>Pré-processing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FF74A66-8052-BDD5-6EF4-35EB4652EFA8}"/>
              </a:ext>
            </a:extLst>
          </p:cNvPr>
          <p:cNvSpPr txBox="1"/>
          <p:nvPr/>
        </p:nvSpPr>
        <p:spPr>
          <a:xfrm>
            <a:off x="3975853" y="1308936"/>
            <a:ext cx="2165230" cy="24622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rgbClr val="002060"/>
                </a:solidFill>
              </a:rPr>
              <a:t>Analyse exploratoire des </a:t>
            </a:r>
            <a:r>
              <a:rPr lang="fr-FR" sz="1000" dirty="0" err="1">
                <a:solidFill>
                  <a:srgbClr val="002060"/>
                </a:solidFill>
              </a:rPr>
              <a:t>datasets</a:t>
            </a:r>
            <a:endParaRPr lang="fr-FR" sz="1000" dirty="0">
              <a:solidFill>
                <a:srgbClr val="002060"/>
              </a:solidFill>
            </a:endParaRPr>
          </a:p>
        </p:txBody>
      </p: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D34781E9-9D14-F1EA-FEE0-65E399188E62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>
            <a:off x="5058468" y="1555157"/>
            <a:ext cx="0" cy="27385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Connecteur : en angle 30">
            <a:extLst>
              <a:ext uri="{FF2B5EF4-FFF2-40B4-BE49-F238E27FC236}">
                <a16:creationId xmlns:a16="http://schemas.microsoft.com/office/drawing/2014/main" id="{23487570-1B33-D728-8696-F227C2E67415}"/>
              </a:ext>
            </a:extLst>
          </p:cNvPr>
          <p:cNvCxnSpPr>
            <a:cxnSpLocks/>
            <a:stCxn id="9" idx="2"/>
            <a:endCxn id="63" idx="0"/>
          </p:cNvCxnSpPr>
          <p:nvPr/>
        </p:nvCxnSpPr>
        <p:spPr>
          <a:xfrm rot="5400000">
            <a:off x="4436802" y="1873536"/>
            <a:ext cx="419966" cy="8233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 : en angle 35">
            <a:extLst>
              <a:ext uri="{FF2B5EF4-FFF2-40B4-BE49-F238E27FC236}">
                <a16:creationId xmlns:a16="http://schemas.microsoft.com/office/drawing/2014/main" id="{B36D582D-C1E3-DA73-8FC9-8469B09AF7FD}"/>
              </a:ext>
            </a:extLst>
          </p:cNvPr>
          <p:cNvCxnSpPr>
            <a:cxnSpLocks/>
            <a:stCxn id="9" idx="2"/>
            <a:endCxn id="64" idx="0"/>
          </p:cNvCxnSpPr>
          <p:nvPr/>
        </p:nvCxnSpPr>
        <p:spPr>
          <a:xfrm rot="16200000" flipH="1">
            <a:off x="5254897" y="1878806"/>
            <a:ext cx="419966" cy="8128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Connecteur : en angle 49">
            <a:extLst>
              <a:ext uri="{FF2B5EF4-FFF2-40B4-BE49-F238E27FC236}">
                <a16:creationId xmlns:a16="http://schemas.microsoft.com/office/drawing/2014/main" id="{B2A0C7E3-DE08-07E1-F66B-C2076476DE00}"/>
              </a:ext>
            </a:extLst>
          </p:cNvPr>
          <p:cNvCxnSpPr>
            <a:cxnSpLocks/>
            <a:stCxn id="63" idx="2"/>
            <a:endCxn id="71" idx="0"/>
          </p:cNvCxnSpPr>
          <p:nvPr/>
        </p:nvCxnSpPr>
        <p:spPr>
          <a:xfrm rot="16200000" flipH="1">
            <a:off x="4469073" y="2507452"/>
            <a:ext cx="355425" cy="82336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Connecteur : en angle 52">
            <a:extLst>
              <a:ext uri="{FF2B5EF4-FFF2-40B4-BE49-F238E27FC236}">
                <a16:creationId xmlns:a16="http://schemas.microsoft.com/office/drawing/2014/main" id="{12CE35AB-5410-6F9B-B33A-B6CFA7310101}"/>
              </a:ext>
            </a:extLst>
          </p:cNvPr>
          <p:cNvCxnSpPr>
            <a:cxnSpLocks/>
            <a:stCxn id="64" idx="2"/>
            <a:endCxn id="71" idx="0"/>
          </p:cNvCxnSpPr>
          <p:nvPr/>
        </p:nvCxnSpPr>
        <p:spPr>
          <a:xfrm rot="5400000">
            <a:off x="5287169" y="2512723"/>
            <a:ext cx="355425" cy="81282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Rectangle 56">
            <a:extLst>
              <a:ext uri="{FF2B5EF4-FFF2-40B4-BE49-F238E27FC236}">
                <a16:creationId xmlns:a16="http://schemas.microsoft.com/office/drawing/2014/main" id="{E77A424D-60C1-C23E-BE80-682BC41D834B}"/>
              </a:ext>
            </a:extLst>
          </p:cNvPr>
          <p:cNvSpPr/>
          <p:nvPr/>
        </p:nvSpPr>
        <p:spPr>
          <a:xfrm>
            <a:off x="6816763" y="1221658"/>
            <a:ext cx="1446551" cy="1110627"/>
          </a:xfrm>
          <a:prstGeom prst="rect">
            <a:avLst/>
          </a:prstGeom>
          <a:solidFill>
            <a:schemeClr val="bg2"/>
          </a:solidFill>
          <a:ln w="635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D836A39F-0E22-ED0A-E263-0A8E003DE0DB}"/>
              </a:ext>
            </a:extLst>
          </p:cNvPr>
          <p:cNvSpPr txBox="1"/>
          <p:nvPr/>
        </p:nvSpPr>
        <p:spPr>
          <a:xfrm>
            <a:off x="6916032" y="1825272"/>
            <a:ext cx="1235038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>
            <a:defPPr>
              <a:defRPr lang="fr-FR"/>
            </a:defPPr>
            <a:lvl1pPr algn="ctr">
              <a:defRPr sz="1000">
                <a:solidFill>
                  <a:srgbClr val="002060"/>
                </a:solidFill>
              </a:defRPr>
            </a:lvl1pPr>
          </a:lstStyle>
          <a:p>
            <a:r>
              <a:rPr lang="fr-FR" dirty="0"/>
              <a:t>Environnement de </a:t>
            </a:r>
          </a:p>
          <a:p>
            <a:r>
              <a:rPr lang="fr-FR" dirty="0"/>
              <a:t>développement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7311F8AE-A50D-4946-CC6C-6B0B25C051AE}"/>
              </a:ext>
            </a:extLst>
          </p:cNvPr>
          <p:cNvSpPr txBox="1"/>
          <p:nvPr/>
        </p:nvSpPr>
        <p:spPr>
          <a:xfrm>
            <a:off x="6916032" y="1308936"/>
            <a:ext cx="1235038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rgbClr val="002060"/>
                </a:solidFill>
              </a:rPr>
              <a:t>Organisation projet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78E97AAF-87C9-D81E-EA45-B9931D99F436}"/>
              </a:ext>
            </a:extLst>
          </p:cNvPr>
          <p:cNvSpPr txBox="1"/>
          <p:nvPr/>
        </p:nvSpPr>
        <p:spPr>
          <a:xfrm>
            <a:off x="3682486" y="2495202"/>
            <a:ext cx="1105232" cy="24622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rgbClr val="002060"/>
                </a:solidFill>
              </a:rPr>
              <a:t>Modélisation ML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D9406A8-1017-D1C5-104D-82B55BB9ACC4}"/>
              </a:ext>
            </a:extLst>
          </p:cNvPr>
          <p:cNvSpPr txBox="1"/>
          <p:nvPr/>
        </p:nvSpPr>
        <p:spPr>
          <a:xfrm>
            <a:off x="5318677" y="2495202"/>
            <a:ext cx="1105232" cy="24622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rgbClr val="002060"/>
                </a:solidFill>
              </a:rPr>
              <a:t>Modélisation DL</a:t>
            </a: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16E715F8-A14B-542A-682A-7B85515E2503}"/>
              </a:ext>
            </a:extLst>
          </p:cNvPr>
          <p:cNvSpPr txBox="1"/>
          <p:nvPr/>
        </p:nvSpPr>
        <p:spPr>
          <a:xfrm>
            <a:off x="4505852" y="3096848"/>
            <a:ext cx="1105232" cy="24622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rgbClr val="002060"/>
                </a:solidFill>
              </a:rPr>
              <a:t>Conclusion</a:t>
            </a:r>
          </a:p>
        </p:txBody>
      </p:sp>
      <p:pic>
        <p:nvPicPr>
          <p:cNvPr id="80" name="Image 79">
            <a:extLst>
              <a:ext uri="{FF2B5EF4-FFF2-40B4-BE49-F238E27FC236}">
                <a16:creationId xmlns:a16="http://schemas.microsoft.com/office/drawing/2014/main" id="{5A2C2CC0-FF15-F951-C073-A0392E610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779" y="1221658"/>
            <a:ext cx="615837" cy="835950"/>
          </a:xfrm>
          <a:prstGeom prst="rect">
            <a:avLst/>
          </a:prstGeom>
          <a:ln>
            <a:solidFill>
              <a:srgbClr val="0070C0"/>
            </a:solidFill>
          </a:ln>
        </p:spPr>
      </p:pic>
      <p:pic>
        <p:nvPicPr>
          <p:cNvPr id="81" name="Image 80">
            <a:extLst>
              <a:ext uri="{FF2B5EF4-FFF2-40B4-BE49-F238E27FC236}">
                <a16:creationId xmlns:a16="http://schemas.microsoft.com/office/drawing/2014/main" id="{3C3B3FE5-09D2-AE0E-AFB4-CFC3516BB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277" y="2385600"/>
            <a:ext cx="1552014" cy="584433"/>
          </a:xfrm>
          <a:prstGeom prst="rect">
            <a:avLst/>
          </a:prstGeom>
        </p:spPr>
      </p:pic>
      <p:cxnSp>
        <p:nvCxnSpPr>
          <p:cNvPr id="84" name="Connecteur droit avec flèche 83">
            <a:extLst>
              <a:ext uri="{FF2B5EF4-FFF2-40B4-BE49-F238E27FC236}">
                <a16:creationId xmlns:a16="http://schemas.microsoft.com/office/drawing/2014/main" id="{C6D13CD5-63DA-1F80-2850-198D0C8850F7}"/>
              </a:ext>
            </a:extLst>
          </p:cNvPr>
          <p:cNvCxnSpPr/>
          <p:nvPr/>
        </p:nvCxnSpPr>
        <p:spPr>
          <a:xfrm>
            <a:off x="2998169" y="1683753"/>
            <a:ext cx="545035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5" name="Connecteur droit avec flèche 84">
            <a:extLst>
              <a:ext uri="{FF2B5EF4-FFF2-40B4-BE49-F238E27FC236}">
                <a16:creationId xmlns:a16="http://schemas.microsoft.com/office/drawing/2014/main" id="{BD64320B-D68E-02CC-6700-EBE3333F553C}"/>
              </a:ext>
            </a:extLst>
          </p:cNvPr>
          <p:cNvCxnSpPr>
            <a:cxnSpLocks/>
          </p:cNvCxnSpPr>
          <p:nvPr/>
        </p:nvCxnSpPr>
        <p:spPr>
          <a:xfrm>
            <a:off x="3290291" y="2664957"/>
            <a:ext cx="263841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8" name="ZoneTexte 87">
            <a:extLst>
              <a:ext uri="{FF2B5EF4-FFF2-40B4-BE49-F238E27FC236}">
                <a16:creationId xmlns:a16="http://schemas.microsoft.com/office/drawing/2014/main" id="{5E9C2F65-C436-38FC-203B-73C612210C0E}"/>
              </a:ext>
            </a:extLst>
          </p:cNvPr>
          <p:cNvSpPr txBox="1"/>
          <p:nvPr/>
        </p:nvSpPr>
        <p:spPr>
          <a:xfrm>
            <a:off x="1882533" y="2048085"/>
            <a:ext cx="14077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rgbClr val="0070C0"/>
                </a:solidFill>
              </a:rPr>
              <a:t>Scénario opérationnel</a:t>
            </a:r>
          </a:p>
        </p:txBody>
      </p:sp>
      <p:sp>
        <p:nvSpPr>
          <p:cNvPr id="92" name="ZoneTexte 91">
            <a:extLst>
              <a:ext uri="{FF2B5EF4-FFF2-40B4-BE49-F238E27FC236}">
                <a16:creationId xmlns:a16="http://schemas.microsoft.com/office/drawing/2014/main" id="{8D7583F5-EB17-C161-189F-08B98A7E4712}"/>
              </a:ext>
            </a:extLst>
          </p:cNvPr>
          <p:cNvSpPr txBox="1"/>
          <p:nvPr/>
        </p:nvSpPr>
        <p:spPr>
          <a:xfrm>
            <a:off x="2119680" y="2967859"/>
            <a:ext cx="62388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 err="1">
                <a:solidFill>
                  <a:srgbClr val="0070C0"/>
                </a:solidFill>
              </a:rPr>
              <a:t>Dataset</a:t>
            </a:r>
            <a:endParaRPr lang="fr-FR" sz="1000" dirty="0">
              <a:solidFill>
                <a:srgbClr val="0070C0"/>
              </a:solidFill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34612E2A-F955-F6D5-002B-3DE13595C835}"/>
              </a:ext>
            </a:extLst>
          </p:cNvPr>
          <p:cNvSpPr txBox="1"/>
          <p:nvPr/>
        </p:nvSpPr>
        <p:spPr>
          <a:xfrm>
            <a:off x="6915035" y="2855873"/>
            <a:ext cx="1254762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rgbClr val="002060"/>
                </a:solidFill>
              </a:rPr>
              <a:t>Retour d’expérience</a:t>
            </a: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9C8E5467-8427-BDEA-EFB8-391787D63BD3}"/>
              </a:ext>
            </a:extLst>
          </p:cNvPr>
          <p:cNvCxnSpPr>
            <a:cxnSpLocks/>
            <a:stCxn id="57" idx="1"/>
          </p:cNvCxnSpPr>
          <p:nvPr/>
        </p:nvCxnSpPr>
        <p:spPr>
          <a:xfrm flipH="1">
            <a:off x="6546889" y="1776972"/>
            <a:ext cx="269874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818F8640-6F37-C79E-CC56-06C06DFCEC21}"/>
              </a:ext>
            </a:extLst>
          </p:cNvPr>
          <p:cNvCxnSpPr>
            <a:stCxn id="5" idx="0"/>
          </p:cNvCxnSpPr>
          <p:nvPr/>
        </p:nvCxnSpPr>
        <p:spPr>
          <a:xfrm flipH="1" flipV="1">
            <a:off x="7540038" y="2385600"/>
            <a:ext cx="1" cy="400185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4291A595-4290-24CF-9623-F553B938C394}"/>
              </a:ext>
            </a:extLst>
          </p:cNvPr>
          <p:cNvCxnSpPr>
            <a:cxnSpLocks/>
          </p:cNvCxnSpPr>
          <p:nvPr/>
        </p:nvCxnSpPr>
        <p:spPr>
          <a:xfrm flipH="1">
            <a:off x="6546889" y="3050977"/>
            <a:ext cx="269874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62244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8DE18BFA-0514-BC73-F54D-BC5ECC32B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035" y="404695"/>
            <a:ext cx="11315700" cy="22288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F8D51A2-9239-6DFC-C3AA-4395CACF5C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0935" y="3259317"/>
            <a:ext cx="6737350" cy="20510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750448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39CA69A3-711C-CB9A-0495-9DCD34A93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6" y="117652"/>
            <a:ext cx="2902424" cy="1683159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130ACCC-67EE-472D-BCD9-355E4F6EFBA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65" t="795" r="797" b="697"/>
          <a:stretch>
            <a:fillRect/>
          </a:stretch>
        </p:blipFill>
        <p:spPr>
          <a:xfrm>
            <a:off x="3534769" y="57710"/>
            <a:ext cx="1756013" cy="1743101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28629AD2-2555-2530-0D6A-A9C2E25760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347" y="2074731"/>
            <a:ext cx="2945639" cy="1699227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3582E5DD-A1A4-FFE0-E787-44335586BB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93747" y="2074730"/>
            <a:ext cx="1784330" cy="1699227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7E545F41-F8F5-0010-7F19-B518BD07F92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47" y="4342979"/>
            <a:ext cx="2940789" cy="1699227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A7350FF5-8A8F-0CBF-3F5D-7001A655B58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302758" y="4366758"/>
            <a:ext cx="1726470" cy="1675448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1294B19D-D705-6CEA-28EA-380069C532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45539" y="550476"/>
            <a:ext cx="6478271" cy="1250335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17C3F73C-9ADA-1B0E-EB74-D5D36BDE5E2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45539" y="2000671"/>
            <a:ext cx="6277970" cy="1227449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43A26C43-03F7-4E3B-BDC9-4945D92493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45539" y="4212617"/>
            <a:ext cx="6350908" cy="1237654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93446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 16">
            <a:extLst>
              <a:ext uri="{FF2B5EF4-FFF2-40B4-BE49-F238E27FC236}">
                <a16:creationId xmlns:a16="http://schemas.microsoft.com/office/drawing/2014/main" id="{94774F76-2856-4095-CBB5-06486FEC0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025" y="650155"/>
            <a:ext cx="8584442" cy="2536983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618E8FA1-D089-5C3D-2C0E-B358ABFB0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5025" y="3623242"/>
            <a:ext cx="7977090" cy="1391502"/>
          </a:xfrm>
          <a:prstGeom prst="rect">
            <a:avLst/>
          </a:prstGeom>
          <a:ln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312857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E1C836-E311-43C7-D4C1-C6E7B8ED1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7B9D6F-000C-AAA1-5231-8A68703388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07495" y="2684908"/>
            <a:ext cx="6712169" cy="1325563"/>
          </a:xfrm>
        </p:spPr>
        <p:txBody>
          <a:bodyPr/>
          <a:lstStyle/>
          <a:p>
            <a:r>
              <a:rPr lang="fr-FR" dirty="0"/>
              <a:t>Interprétabilité</a:t>
            </a:r>
          </a:p>
        </p:txBody>
      </p:sp>
    </p:spTree>
    <p:extLst>
      <p:ext uri="{BB962C8B-B14F-4D97-AF65-F5344CB8AC3E}">
        <p14:creationId xmlns:p14="http://schemas.microsoft.com/office/powerpoint/2010/main" val="38957649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>
            <a:extLst>
              <a:ext uri="{FF2B5EF4-FFF2-40B4-BE49-F238E27FC236}">
                <a16:creationId xmlns:a16="http://schemas.microsoft.com/office/drawing/2014/main" id="{6CCEA0C1-2E22-8AA4-B215-5D938C5C953F}"/>
              </a:ext>
            </a:extLst>
          </p:cNvPr>
          <p:cNvSpPr txBox="1"/>
          <p:nvPr/>
        </p:nvSpPr>
        <p:spPr>
          <a:xfrm>
            <a:off x="2380034" y="839641"/>
            <a:ext cx="195850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prédictions correctes espèce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E61DA403-C8FC-310D-818B-C3C7CAC4DCF9}"/>
              </a:ext>
            </a:extLst>
          </p:cNvPr>
          <p:cNvSpPr txBox="1"/>
          <p:nvPr/>
        </p:nvSpPr>
        <p:spPr>
          <a:xfrm>
            <a:off x="7361681" y="839641"/>
            <a:ext cx="221033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prédictions correctes maladie</a:t>
            </a:r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F8274EAC-59D6-A21C-A5CC-DBB76175D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0431" y="1163577"/>
            <a:ext cx="4879523" cy="3460303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BFC5947A-BC82-E770-1866-8520174951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6376" y="1163577"/>
            <a:ext cx="4934560" cy="3460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0377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9C9268-9ACD-0181-F5F9-9A4CFF4C44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1F1B45DA-1FC4-962D-A320-48B8D3B0CE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2647" y="177216"/>
            <a:ext cx="1347193" cy="134955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4051B761-504A-FDF1-C3C6-B2B12654D0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969" y="170122"/>
            <a:ext cx="1347193" cy="137082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818A88E2-8F74-32E2-19A9-6F87CE30E0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22160" y="184304"/>
            <a:ext cx="1347193" cy="1356646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EAF1478C-54DA-DF65-997A-E1208169462E}"/>
              </a:ext>
            </a:extLst>
          </p:cNvPr>
          <p:cNvGrpSpPr/>
          <p:nvPr/>
        </p:nvGrpSpPr>
        <p:grpSpPr>
          <a:xfrm>
            <a:off x="304801" y="1851322"/>
            <a:ext cx="10090403" cy="1853751"/>
            <a:chOff x="304801" y="1851322"/>
            <a:chExt cx="10090403" cy="185375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D015C46-5D20-4CE0-25FA-7AE158549EE7}"/>
                </a:ext>
              </a:extLst>
            </p:cNvPr>
            <p:cNvSpPr/>
            <p:nvPr/>
          </p:nvSpPr>
          <p:spPr>
            <a:xfrm>
              <a:off x="3733515" y="1851322"/>
              <a:ext cx="3311425" cy="1815287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3A37DF-9A68-3F58-4301-142186C526FF}"/>
                </a:ext>
              </a:extLst>
            </p:cNvPr>
            <p:cNvSpPr/>
            <p:nvPr/>
          </p:nvSpPr>
          <p:spPr>
            <a:xfrm>
              <a:off x="7083779" y="1851322"/>
              <a:ext cx="3311425" cy="1815287"/>
            </a:xfrm>
            <a:prstGeom prst="rect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45C7E126-C907-D3F0-63D0-D48055FBF31E}"/>
                </a:ext>
              </a:extLst>
            </p:cNvPr>
            <p:cNvSpPr/>
            <p:nvPr/>
          </p:nvSpPr>
          <p:spPr>
            <a:xfrm>
              <a:off x="304801" y="1851322"/>
              <a:ext cx="3389876" cy="1815287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109031C3-6806-C715-F910-D8B1FBF2FADC}"/>
                </a:ext>
              </a:extLst>
            </p:cNvPr>
            <p:cNvSpPr txBox="1"/>
            <p:nvPr/>
          </p:nvSpPr>
          <p:spPr>
            <a:xfrm>
              <a:off x="2132516" y="3489629"/>
              <a:ext cx="137293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 err="1"/>
                <a:t>late_blight</a:t>
              </a:r>
              <a:r>
                <a:rPr lang="fr-FR" sz="800" dirty="0"/>
                <a:t> : Prob= 0.9083</a:t>
              </a:r>
            </a:p>
          </p:txBody>
        </p:sp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F51CC9A3-862C-AD35-9EA3-1C687758D4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78532" y="1885479"/>
              <a:ext cx="1589141" cy="1591944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02BCB4AF-506B-BDCC-E25D-073DAB4F0A4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3251" y="1889026"/>
              <a:ext cx="1614131" cy="1591944"/>
            </a:xfrm>
            <a:prstGeom prst="rect">
              <a:avLst/>
            </a:prstGeom>
          </p:spPr>
        </p:pic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4CD0B5B5-2F60-2624-A992-71611B9E4D12}"/>
                </a:ext>
              </a:extLst>
            </p:cNvPr>
            <p:cNvSpPr txBox="1"/>
            <p:nvPr/>
          </p:nvSpPr>
          <p:spPr>
            <a:xfrm>
              <a:off x="590480" y="3489629"/>
              <a:ext cx="110329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/>
                <a:t>Potato : Prob=0.8859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5C89C7AB-6A62-F566-FCA2-99D4C053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748823" y="1885479"/>
              <a:ext cx="1596257" cy="1599038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7D154DAC-211C-C275-62D5-42DE5864FB4E}"/>
                </a:ext>
              </a:extLst>
            </p:cNvPr>
            <p:cNvSpPr txBox="1"/>
            <p:nvPr/>
          </p:nvSpPr>
          <p:spPr>
            <a:xfrm>
              <a:off x="3883956" y="3489629"/>
              <a:ext cx="137293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/>
                <a:t>Pepper,_</a:t>
              </a:r>
              <a:r>
                <a:rPr lang="fr-FR" sz="800" dirty="0" err="1"/>
                <a:t>bell</a:t>
              </a:r>
              <a:r>
                <a:rPr lang="fr-FR" sz="800" dirty="0"/>
                <a:t> : Prob=0.9194</a:t>
              </a:r>
            </a:p>
          </p:txBody>
        </p:sp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C46D00B-82EE-713C-35D9-74AD9979980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26230" y="1889026"/>
              <a:ext cx="1618710" cy="1599038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C1ECD1FC-B0D6-9476-45ED-7B9B2B64CB44}"/>
                </a:ext>
              </a:extLst>
            </p:cNvPr>
            <p:cNvSpPr txBox="1"/>
            <p:nvPr/>
          </p:nvSpPr>
          <p:spPr>
            <a:xfrm>
              <a:off x="5504768" y="3489629"/>
              <a:ext cx="149536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 err="1"/>
                <a:t>bacterial_spot</a:t>
              </a:r>
              <a:r>
                <a:rPr lang="fr-FR" sz="800" dirty="0"/>
                <a:t> : Prob= 0.8949</a:t>
              </a: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B545DCE0-C097-16D7-167D-7BD45E541472}"/>
                </a:ext>
              </a:extLst>
            </p:cNvPr>
            <p:cNvSpPr txBox="1"/>
            <p:nvPr/>
          </p:nvSpPr>
          <p:spPr>
            <a:xfrm>
              <a:off x="7214279" y="3489629"/>
              <a:ext cx="144581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800" dirty="0"/>
                <a:t>Corn_(maize) : Prob= 0.8491</a:t>
              </a: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C90603FA-96F3-01E6-D7E3-D31C059F95F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26090" y="1889026"/>
              <a:ext cx="1580945" cy="1591944"/>
            </a:xfrm>
            <a:prstGeom prst="rect">
              <a:avLst/>
            </a:prstGeom>
          </p:spPr>
        </p:pic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09968A2E-C732-9127-D1B2-FE46E2B92BB1}"/>
                </a:ext>
              </a:extLst>
            </p:cNvPr>
            <p:cNvSpPr txBox="1"/>
            <p:nvPr/>
          </p:nvSpPr>
          <p:spPr>
            <a:xfrm>
              <a:off x="8707035" y="3489629"/>
              <a:ext cx="166207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 err="1"/>
                <a:t>cercospora_leaf</a:t>
              </a:r>
              <a:r>
                <a:rPr lang="fr-FR" sz="800" dirty="0"/>
                <a:t>_…Prob= 0.9027</a:t>
              </a:r>
            </a:p>
          </p:txBody>
        </p: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CB522DAC-0C15-6609-6E1E-862DCA0EF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788185" y="1885479"/>
              <a:ext cx="1580927" cy="159194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412187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233764-E8F0-8644-89AE-16B8737CB5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e 2">
            <a:extLst>
              <a:ext uri="{FF2B5EF4-FFF2-40B4-BE49-F238E27FC236}">
                <a16:creationId xmlns:a16="http://schemas.microsoft.com/office/drawing/2014/main" id="{83BD338F-63C2-AAD4-2F93-7AC13F6F42E0}"/>
              </a:ext>
            </a:extLst>
          </p:cNvPr>
          <p:cNvGrpSpPr/>
          <p:nvPr/>
        </p:nvGrpSpPr>
        <p:grpSpPr>
          <a:xfrm>
            <a:off x="1735947" y="1275798"/>
            <a:ext cx="8720106" cy="3136816"/>
            <a:chOff x="551062" y="1041568"/>
            <a:chExt cx="8720106" cy="3136816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22404C61-41F3-782E-39E0-F639008C0126}"/>
                </a:ext>
              </a:extLst>
            </p:cNvPr>
            <p:cNvSpPr/>
            <p:nvPr/>
          </p:nvSpPr>
          <p:spPr>
            <a:xfrm>
              <a:off x="551062" y="1041568"/>
              <a:ext cx="8720106" cy="3136816"/>
            </a:xfrm>
            <a:prstGeom prst="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9EE092B-B899-5414-4FFF-9A87CB0F29E1}"/>
                </a:ext>
              </a:extLst>
            </p:cNvPr>
            <p:cNvSpPr/>
            <p:nvPr/>
          </p:nvSpPr>
          <p:spPr>
            <a:xfrm>
              <a:off x="2057293" y="1096433"/>
              <a:ext cx="1365200" cy="29725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79AA5193-7E3C-682E-5A2F-F86577E7CA18}"/>
                </a:ext>
              </a:extLst>
            </p:cNvPr>
            <p:cNvSpPr/>
            <p:nvPr/>
          </p:nvSpPr>
          <p:spPr>
            <a:xfrm>
              <a:off x="3503194" y="1096433"/>
              <a:ext cx="1365200" cy="29725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D7859C81-B6E4-71BA-9A35-78905AD83657}"/>
                </a:ext>
              </a:extLst>
            </p:cNvPr>
            <p:cNvSpPr/>
            <p:nvPr/>
          </p:nvSpPr>
          <p:spPr>
            <a:xfrm>
              <a:off x="4938180" y="1096433"/>
              <a:ext cx="1365200" cy="29725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A387FF7-8683-70D5-60E7-CAC1949B8AAA}"/>
                </a:ext>
              </a:extLst>
            </p:cNvPr>
            <p:cNvSpPr/>
            <p:nvPr/>
          </p:nvSpPr>
          <p:spPr>
            <a:xfrm>
              <a:off x="6384081" y="1096433"/>
              <a:ext cx="1365200" cy="29725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5D72F1A8-B23F-0ABE-9742-88BBA6E02F35}"/>
                </a:ext>
              </a:extLst>
            </p:cNvPr>
            <p:cNvSpPr/>
            <p:nvPr/>
          </p:nvSpPr>
          <p:spPr>
            <a:xfrm>
              <a:off x="7819067" y="1096433"/>
              <a:ext cx="1365200" cy="29725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1796DAB-3E79-D71B-C36A-5DD6983BEBD2}"/>
                </a:ext>
              </a:extLst>
            </p:cNvPr>
            <p:cNvSpPr/>
            <p:nvPr/>
          </p:nvSpPr>
          <p:spPr>
            <a:xfrm>
              <a:off x="622307" y="1096433"/>
              <a:ext cx="1365200" cy="297252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EEEE7827-3586-E440-2ADB-B7D230750C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t="2293" b="1"/>
            <a:stretch>
              <a:fillRect/>
            </a:stretch>
          </p:blipFill>
          <p:spPr>
            <a:xfrm>
              <a:off x="670586" y="2553457"/>
              <a:ext cx="1235406" cy="1223902"/>
            </a:xfrm>
            <a:prstGeom prst="rect">
              <a:avLst/>
            </a:prstGeom>
          </p:spPr>
        </p:pic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9D60C1FB-00DE-E2A0-CD85-165D5A196BEA}"/>
                </a:ext>
              </a:extLst>
            </p:cNvPr>
            <p:cNvSpPr txBox="1"/>
            <p:nvPr/>
          </p:nvSpPr>
          <p:spPr>
            <a:xfrm>
              <a:off x="728195" y="3744438"/>
              <a:ext cx="133125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 err="1"/>
                <a:t>Prob_False</a:t>
              </a:r>
              <a:r>
                <a:rPr lang="fr-FR" sz="800" dirty="0"/>
                <a:t> = 0.4378 </a:t>
              </a:r>
              <a:r>
                <a:rPr lang="fr-FR" sz="800" dirty="0" err="1"/>
                <a:t>Prob_True</a:t>
              </a:r>
              <a:r>
                <a:rPr lang="fr-FR" sz="800" dirty="0"/>
                <a:t> = 0.3498</a:t>
              </a:r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72F6E5FC-331B-6EEA-80A9-F8FEA6D87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1718" y="1167257"/>
              <a:ext cx="1213143" cy="1215264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9D9D95B5-7C61-13BA-B987-F59045AE40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150466" y="1167257"/>
              <a:ext cx="1213143" cy="1215276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A29C60E5-752F-DBA0-7C90-4EEBED3725F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151251" y="2535925"/>
              <a:ext cx="1211573" cy="1215824"/>
            </a:xfrm>
            <a:prstGeom prst="rect">
              <a:avLst/>
            </a:prstGeom>
          </p:spPr>
        </p:pic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B9970150-8265-3BF9-D81F-FD22DC3F0A62}"/>
                </a:ext>
              </a:extLst>
            </p:cNvPr>
            <p:cNvSpPr txBox="1"/>
            <p:nvPr/>
          </p:nvSpPr>
          <p:spPr>
            <a:xfrm>
              <a:off x="2242764" y="3759827"/>
              <a:ext cx="10285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 err="1"/>
                <a:t>Prob_False</a:t>
              </a:r>
              <a:r>
                <a:rPr lang="fr-FR" sz="800" dirty="0"/>
                <a:t>=0.4298</a:t>
              </a:r>
            </a:p>
            <a:p>
              <a:r>
                <a:rPr lang="fr-FR" sz="800" dirty="0" err="1"/>
                <a:t>Prob_true</a:t>
              </a:r>
              <a:r>
                <a:rPr lang="fr-FR" sz="800" dirty="0"/>
                <a:t>=0.3729</a:t>
              </a:r>
            </a:p>
          </p:txBody>
        </p:sp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123E2C4D-BD98-E071-8E8E-A1A211E08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5058" y="1167257"/>
              <a:ext cx="1213143" cy="1215256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551C4C3D-93F7-5178-A442-AF5A5948B0B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65946" y="2535925"/>
              <a:ext cx="1231366" cy="1229224"/>
            </a:xfrm>
            <a:prstGeom prst="rect">
              <a:avLst/>
            </a:prstGeom>
          </p:spPr>
        </p:pic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14A67ED5-E9BE-F57A-8E82-F4D1B4464508}"/>
                </a:ext>
              </a:extLst>
            </p:cNvPr>
            <p:cNvSpPr txBox="1"/>
            <p:nvPr/>
          </p:nvSpPr>
          <p:spPr>
            <a:xfrm>
              <a:off x="3667356" y="3749284"/>
              <a:ext cx="10285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 err="1"/>
                <a:t>Prob_False</a:t>
              </a:r>
              <a:r>
                <a:rPr lang="fr-FR" sz="800" dirty="0"/>
                <a:t>=0.4356</a:t>
              </a:r>
            </a:p>
            <a:p>
              <a:r>
                <a:rPr lang="fr-FR" sz="800" dirty="0" err="1"/>
                <a:t>Prob_true</a:t>
              </a:r>
              <a:r>
                <a:rPr lang="fr-FR" sz="800" dirty="0"/>
                <a:t>=0.3498</a:t>
              </a:r>
            </a:p>
          </p:txBody>
        </p:sp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FCC4C843-760A-6779-E00D-DAEF0E35565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36875" y="1167257"/>
              <a:ext cx="1208636" cy="1210749"/>
            </a:xfrm>
            <a:prstGeom prst="rect">
              <a:avLst/>
            </a:prstGeom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364627E7-752E-4540-B27C-8BA049635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35392" y="2535925"/>
              <a:ext cx="1211603" cy="1215824"/>
            </a:xfrm>
            <a:prstGeom prst="rect">
              <a:avLst/>
            </a:prstGeom>
          </p:spPr>
        </p:pic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FD5F53D5-170C-D3F2-2C12-B0B069C1CB6C}"/>
                </a:ext>
              </a:extLst>
            </p:cNvPr>
            <p:cNvSpPr txBox="1"/>
            <p:nvPr/>
          </p:nvSpPr>
          <p:spPr>
            <a:xfrm>
              <a:off x="5126920" y="3735023"/>
              <a:ext cx="10285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 err="1"/>
                <a:t>Prob_False</a:t>
              </a:r>
              <a:r>
                <a:rPr lang="fr-FR" sz="800" dirty="0"/>
                <a:t>=0.4602</a:t>
              </a:r>
            </a:p>
            <a:p>
              <a:r>
                <a:rPr lang="fr-FR" sz="800" dirty="0" err="1"/>
                <a:t>Prob_true</a:t>
              </a:r>
              <a:r>
                <a:rPr lang="fr-FR" sz="800" dirty="0"/>
                <a:t>=0.2634</a:t>
              </a:r>
            </a:p>
          </p:txBody>
        </p:sp>
        <p:pic>
          <p:nvPicPr>
            <p:cNvPr id="50" name="Image 49">
              <a:extLst>
                <a:ext uri="{FF2B5EF4-FFF2-40B4-BE49-F238E27FC236}">
                  <a16:creationId xmlns:a16="http://schemas.microsoft.com/office/drawing/2014/main" id="{7D04AFBE-9574-05EF-0CFF-E9953C6E04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472613" y="1167258"/>
              <a:ext cx="1201744" cy="1210162"/>
            </a:xfrm>
            <a:prstGeom prst="rect">
              <a:avLst/>
            </a:prstGeom>
          </p:spPr>
        </p:pic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554A7E5-5BD9-A84A-3E86-BCF6B50B8C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464517" y="2535925"/>
              <a:ext cx="1217937" cy="1215819"/>
            </a:xfrm>
            <a:prstGeom prst="rect">
              <a:avLst/>
            </a:prstGeom>
          </p:spPr>
        </p:pic>
        <p:sp>
          <p:nvSpPr>
            <p:cNvPr id="53" name="ZoneTexte 52">
              <a:extLst>
                <a:ext uri="{FF2B5EF4-FFF2-40B4-BE49-F238E27FC236}">
                  <a16:creationId xmlns:a16="http://schemas.microsoft.com/office/drawing/2014/main" id="{0B655BFE-C876-D9B3-EA84-E9E2D2B1E2B7}"/>
                </a:ext>
              </a:extLst>
            </p:cNvPr>
            <p:cNvSpPr txBox="1"/>
            <p:nvPr/>
          </p:nvSpPr>
          <p:spPr>
            <a:xfrm>
              <a:off x="6576811" y="3740972"/>
              <a:ext cx="1074399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 err="1"/>
                <a:t>Prob_False</a:t>
              </a:r>
              <a:r>
                <a:rPr lang="fr-FR" sz="800" dirty="0"/>
                <a:t>=0.4931</a:t>
              </a:r>
            </a:p>
            <a:p>
              <a:r>
                <a:rPr lang="fr-FR" sz="800" dirty="0" err="1"/>
                <a:t>Prob_true</a:t>
              </a:r>
              <a:r>
                <a:rPr lang="fr-FR" sz="800" dirty="0"/>
                <a:t>=0.3640</a:t>
              </a:r>
            </a:p>
          </p:txBody>
        </p:sp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06730D60-5CEE-6F1C-8E9A-A0B915B960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rcRect t="1141"/>
            <a:stretch>
              <a:fillRect/>
            </a:stretch>
          </p:blipFill>
          <p:spPr>
            <a:xfrm>
              <a:off x="7880099" y="1167257"/>
              <a:ext cx="1203256" cy="1202002"/>
            </a:xfrm>
            <a:prstGeom prst="rect">
              <a:avLst/>
            </a:prstGeom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F680C6F3-7E45-43FC-D397-095FDC57C7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7880099" y="2531740"/>
              <a:ext cx="1203256" cy="1209589"/>
            </a:xfrm>
            <a:prstGeom prst="rect">
              <a:avLst/>
            </a:prstGeom>
          </p:spPr>
        </p:pic>
        <p:sp>
          <p:nvSpPr>
            <p:cNvPr id="59" name="ZoneTexte 58">
              <a:extLst>
                <a:ext uri="{FF2B5EF4-FFF2-40B4-BE49-F238E27FC236}">
                  <a16:creationId xmlns:a16="http://schemas.microsoft.com/office/drawing/2014/main" id="{F36082F7-06A7-25E7-F660-81897D2B3B61}"/>
                </a:ext>
              </a:extLst>
            </p:cNvPr>
            <p:cNvSpPr txBox="1"/>
            <p:nvPr/>
          </p:nvSpPr>
          <p:spPr>
            <a:xfrm>
              <a:off x="7960742" y="3730408"/>
              <a:ext cx="1074400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 err="1"/>
                <a:t>Prob_False</a:t>
              </a:r>
              <a:r>
                <a:rPr lang="fr-FR" sz="800" dirty="0"/>
                <a:t>=0.5044</a:t>
              </a:r>
            </a:p>
            <a:p>
              <a:r>
                <a:rPr lang="fr-FR" sz="800" dirty="0" err="1"/>
                <a:t>Prob_true</a:t>
              </a:r>
              <a:r>
                <a:rPr lang="fr-FR" sz="800" dirty="0"/>
                <a:t>=0.2525</a:t>
              </a:r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58ECF88B-2BDF-5467-3C4C-B0A58282AD8E}"/>
                </a:ext>
              </a:extLst>
            </p:cNvPr>
            <p:cNvSpPr txBox="1"/>
            <p:nvPr/>
          </p:nvSpPr>
          <p:spPr>
            <a:xfrm>
              <a:off x="844150" y="2338013"/>
              <a:ext cx="109467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/>
                <a:t>Corn_(</a:t>
              </a:r>
              <a:r>
                <a:rPr lang="fr-FR" sz="800" dirty="0" err="1"/>
                <a:t>maize</a:t>
              </a:r>
              <a:r>
                <a:rPr lang="fr-FR" sz="800" dirty="0"/>
                <a:t>) </a:t>
              </a:r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8C2E291C-6E80-E58D-CA8E-9D069281A1BB}"/>
                </a:ext>
              </a:extLst>
            </p:cNvPr>
            <p:cNvSpPr txBox="1"/>
            <p:nvPr/>
          </p:nvSpPr>
          <p:spPr>
            <a:xfrm>
              <a:off x="2340930" y="2338013"/>
              <a:ext cx="87150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/>
                <a:t>Corn_(</a:t>
              </a:r>
              <a:r>
                <a:rPr lang="fr-FR" sz="800" dirty="0" err="1"/>
                <a:t>maize</a:t>
              </a:r>
              <a:r>
                <a:rPr lang="fr-FR" sz="800" dirty="0"/>
                <a:t>) </a:t>
              </a: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C222EF8D-3238-141D-C2D6-10054707FE06}"/>
                </a:ext>
              </a:extLst>
            </p:cNvPr>
            <p:cNvSpPr txBox="1"/>
            <p:nvPr/>
          </p:nvSpPr>
          <p:spPr>
            <a:xfrm>
              <a:off x="3740122" y="2335752"/>
              <a:ext cx="81914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/>
                <a:t>Corn_(</a:t>
              </a:r>
              <a:r>
                <a:rPr lang="fr-FR" sz="800" dirty="0" err="1"/>
                <a:t>maize</a:t>
              </a:r>
              <a:r>
                <a:rPr lang="fr-FR" sz="800" dirty="0"/>
                <a:t>) 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25FC7E22-9327-A50E-F11B-00C2677379E0}"/>
                </a:ext>
              </a:extLst>
            </p:cNvPr>
            <p:cNvSpPr txBox="1"/>
            <p:nvPr/>
          </p:nvSpPr>
          <p:spPr>
            <a:xfrm>
              <a:off x="5339387" y="2337207"/>
              <a:ext cx="60419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 err="1"/>
                <a:t>Tomato</a:t>
              </a:r>
              <a:endParaRPr lang="fr-FR" sz="800" dirty="0"/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D0851C6B-BFE0-C705-84E8-9A354DEE843A}"/>
                </a:ext>
              </a:extLst>
            </p:cNvPr>
            <p:cNvSpPr txBox="1"/>
            <p:nvPr/>
          </p:nvSpPr>
          <p:spPr>
            <a:xfrm>
              <a:off x="6804250" y="2345127"/>
              <a:ext cx="671550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/>
                <a:t>Grappe</a:t>
              </a:r>
            </a:p>
          </p:txBody>
        </p:sp>
        <p:sp>
          <p:nvSpPr>
            <p:cNvPr id="69" name="ZoneTexte 68">
              <a:extLst>
                <a:ext uri="{FF2B5EF4-FFF2-40B4-BE49-F238E27FC236}">
                  <a16:creationId xmlns:a16="http://schemas.microsoft.com/office/drawing/2014/main" id="{BCB93B0B-9193-B118-6C40-CEB0424A6135}"/>
                </a:ext>
              </a:extLst>
            </p:cNvPr>
            <p:cNvSpPr txBox="1"/>
            <p:nvPr/>
          </p:nvSpPr>
          <p:spPr>
            <a:xfrm>
              <a:off x="8172038" y="2344870"/>
              <a:ext cx="651808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 err="1"/>
                <a:t>Tomato</a:t>
              </a:r>
              <a:endParaRPr lang="fr-FR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24749674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DDDD53-0D64-6AFC-298A-28054704A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e 16">
            <a:extLst>
              <a:ext uri="{FF2B5EF4-FFF2-40B4-BE49-F238E27FC236}">
                <a16:creationId xmlns:a16="http://schemas.microsoft.com/office/drawing/2014/main" id="{48FFBAA8-9B50-569C-9F07-52605E1EC5B0}"/>
              </a:ext>
            </a:extLst>
          </p:cNvPr>
          <p:cNvGrpSpPr/>
          <p:nvPr/>
        </p:nvGrpSpPr>
        <p:grpSpPr>
          <a:xfrm>
            <a:off x="4061028" y="70925"/>
            <a:ext cx="7434324" cy="2925951"/>
            <a:chOff x="4061028" y="70925"/>
            <a:chExt cx="7434324" cy="2925951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2D9516F6-0AE7-0505-4590-134AF251AAF9}"/>
                </a:ext>
              </a:extLst>
            </p:cNvPr>
            <p:cNvSpPr/>
            <p:nvPr/>
          </p:nvSpPr>
          <p:spPr>
            <a:xfrm>
              <a:off x="4061028" y="70925"/>
              <a:ext cx="7351002" cy="292595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9D8008B7-55BF-B4DB-BCEC-04879B720AD6}"/>
                </a:ext>
              </a:extLst>
            </p:cNvPr>
            <p:cNvSpPr txBox="1"/>
            <p:nvPr/>
          </p:nvSpPr>
          <p:spPr>
            <a:xfrm>
              <a:off x="4174134" y="2769935"/>
              <a:ext cx="129702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/>
                <a:t>Potato, Prob=0.9155</a:t>
              </a:r>
            </a:p>
          </p:txBody>
        </p:sp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7BB52C86-D9A0-8406-65CB-80C0CB80F06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16184" y="1544334"/>
              <a:ext cx="1206239" cy="1210351"/>
            </a:xfrm>
            <a:prstGeom prst="rect">
              <a:avLst/>
            </a:prstGeom>
          </p:spPr>
        </p:pic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2902A480-CDE7-255E-ED3B-0D2A1196CA19}"/>
                </a:ext>
              </a:extLst>
            </p:cNvPr>
            <p:cNvSpPr txBox="1"/>
            <p:nvPr/>
          </p:nvSpPr>
          <p:spPr>
            <a:xfrm>
              <a:off x="5328863" y="2769935"/>
              <a:ext cx="129702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/>
                <a:t>Blueberry, Prob=0.7760</a:t>
              </a:r>
            </a:p>
          </p:txBody>
        </p:sp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D35A75C3-539E-D1D7-6EE8-41EFF5B15DB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7646" y="1544334"/>
              <a:ext cx="1202260" cy="1211957"/>
            </a:xfrm>
            <a:prstGeom prst="rect">
              <a:avLst/>
            </a:prstGeom>
          </p:spPr>
        </p:pic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2CB9FA55-02BB-ABF8-1DA1-67C76B9310DA}"/>
                </a:ext>
              </a:extLst>
            </p:cNvPr>
            <p:cNvSpPr txBox="1"/>
            <p:nvPr/>
          </p:nvSpPr>
          <p:spPr>
            <a:xfrm>
              <a:off x="6603186" y="2769935"/>
              <a:ext cx="129702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 err="1"/>
                <a:t>Soybean</a:t>
              </a:r>
              <a:r>
                <a:rPr lang="fr-FR" sz="800" dirty="0"/>
                <a:t>, Prob=0.8764</a:t>
              </a:r>
            </a:p>
          </p:txBody>
        </p:sp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922513EC-F759-52D0-8BD2-98225DCBF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735129" y="1544334"/>
              <a:ext cx="1209193" cy="1211957"/>
            </a:xfrm>
            <a:prstGeom prst="rect">
              <a:avLst/>
            </a:prstGeom>
          </p:spPr>
        </p:pic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B9BBE30B-BE32-6A3A-B8A2-08E9E315D4FE}"/>
                </a:ext>
              </a:extLst>
            </p:cNvPr>
            <p:cNvSpPr txBox="1"/>
            <p:nvPr/>
          </p:nvSpPr>
          <p:spPr>
            <a:xfrm>
              <a:off x="7798356" y="2769935"/>
              <a:ext cx="129702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/>
                <a:t>Cherry, Prob=0.7853</a:t>
              </a:r>
            </a:p>
          </p:txBody>
        </p:sp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88F4FF1A-6A05-BFDC-42A3-B56779E5FF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9545" y="1544334"/>
              <a:ext cx="1203443" cy="1210351"/>
            </a:xfrm>
            <a:prstGeom prst="rect">
              <a:avLst/>
            </a:prstGeom>
          </p:spPr>
        </p:pic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EAB8E329-FACA-336C-A364-8E5F3510809E}"/>
                </a:ext>
              </a:extLst>
            </p:cNvPr>
            <p:cNvSpPr txBox="1"/>
            <p:nvPr/>
          </p:nvSpPr>
          <p:spPr>
            <a:xfrm>
              <a:off x="8919476" y="2769935"/>
              <a:ext cx="129702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 err="1"/>
                <a:t>Strawberry</a:t>
              </a:r>
              <a:r>
                <a:rPr lang="fr-FR" sz="800" dirty="0"/>
                <a:t>, Prob=0.8647</a:t>
              </a:r>
            </a:p>
          </p:txBody>
        </p:sp>
        <p:pic>
          <p:nvPicPr>
            <p:cNvPr id="53" name="Image 52">
              <a:extLst>
                <a:ext uri="{FF2B5EF4-FFF2-40B4-BE49-F238E27FC236}">
                  <a16:creationId xmlns:a16="http://schemas.microsoft.com/office/drawing/2014/main" id="{16497C2C-95FA-89A0-7727-9D6A6CC3D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158209" y="1544334"/>
              <a:ext cx="1211839" cy="1214613"/>
            </a:xfrm>
            <a:prstGeom prst="rect">
              <a:avLst/>
            </a:prstGeom>
          </p:spPr>
        </p:pic>
        <p:sp>
          <p:nvSpPr>
            <p:cNvPr id="54" name="ZoneTexte 53">
              <a:extLst>
                <a:ext uri="{FF2B5EF4-FFF2-40B4-BE49-F238E27FC236}">
                  <a16:creationId xmlns:a16="http://schemas.microsoft.com/office/drawing/2014/main" id="{2CF6AFBF-7FBC-69F7-B603-F8FD4599E7D5}"/>
                </a:ext>
              </a:extLst>
            </p:cNvPr>
            <p:cNvSpPr txBox="1"/>
            <p:nvPr/>
          </p:nvSpPr>
          <p:spPr>
            <a:xfrm>
              <a:off x="10147866" y="2769935"/>
              <a:ext cx="1297021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800" dirty="0"/>
                <a:t>Grappe, Prob=0.7706</a:t>
              </a:r>
            </a:p>
          </p:txBody>
        </p:sp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52A90FCA-CB52-0CD2-3DEB-CDE6371F5F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097211" y="137459"/>
              <a:ext cx="1201614" cy="1195366"/>
            </a:xfrm>
            <a:prstGeom prst="rect">
              <a:avLst/>
            </a:prstGeom>
          </p:spPr>
        </p:pic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8F52E442-0E2E-19B7-6173-F281D75AFEB1}"/>
                </a:ext>
              </a:extLst>
            </p:cNvPr>
            <p:cNvSpPr txBox="1"/>
            <p:nvPr/>
          </p:nvSpPr>
          <p:spPr>
            <a:xfrm>
              <a:off x="4073547" y="1289747"/>
              <a:ext cx="1514905" cy="259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425"/>
                </a:lnSpc>
                <a:buNone/>
              </a:pPr>
              <a:r>
                <a:rPr lang="fr-FR" sz="800" b="0" dirty="0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Potato, Prob=0.9203</a:t>
              </a:r>
            </a:p>
          </p:txBody>
        </p: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02616ED-128B-4FF8-1C53-F1B77E67CF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t="1363"/>
            <a:stretch>
              <a:fillRect/>
            </a:stretch>
          </p:blipFill>
          <p:spPr>
            <a:xfrm>
              <a:off x="5312025" y="129915"/>
              <a:ext cx="1211155" cy="1202910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9ED10B81-6386-B66B-F60F-234ADD2D128B}"/>
                </a:ext>
              </a:extLst>
            </p:cNvPr>
            <p:cNvSpPr txBox="1"/>
            <p:nvPr/>
          </p:nvSpPr>
          <p:spPr>
            <a:xfrm>
              <a:off x="5251259" y="1289747"/>
              <a:ext cx="1416833" cy="259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425"/>
                </a:lnSpc>
                <a:buNone/>
              </a:pPr>
              <a:r>
                <a:rPr lang="fr-FR" sz="800" b="0" dirty="0" err="1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Blueberry,Prob</a:t>
              </a:r>
              <a:r>
                <a:rPr lang="fr-FR" sz="800" b="0" dirty="0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=0.9031</a:t>
              </a: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91EBEA7E-C22D-801D-55AA-842BA00856A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536380" y="129915"/>
              <a:ext cx="1192413" cy="1202910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CB80F1A-BAE8-3C9A-169C-F7D0FF7B8690}"/>
                </a:ext>
              </a:extLst>
            </p:cNvPr>
            <p:cNvSpPr txBox="1"/>
            <p:nvPr/>
          </p:nvSpPr>
          <p:spPr>
            <a:xfrm>
              <a:off x="6524034" y="1289747"/>
              <a:ext cx="1294450" cy="259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425"/>
                </a:lnSpc>
                <a:buNone/>
              </a:pPr>
              <a:r>
                <a:rPr lang="fr-FR" sz="800" b="0" dirty="0" err="1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Soybean</a:t>
              </a:r>
              <a:r>
                <a:rPr lang="fr-FR" sz="800" b="0" dirty="0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, Prob=0.9045</a:t>
              </a: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5A124A5-46CA-EAB3-619E-FB4398BFC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l="1145" t="723"/>
            <a:stretch>
              <a:fillRect/>
            </a:stretch>
          </p:blipFill>
          <p:spPr>
            <a:xfrm>
              <a:off x="7741993" y="129915"/>
              <a:ext cx="1199872" cy="1202910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EF8FC9D-EE7C-C435-C1D8-02116A5CD80E}"/>
                </a:ext>
              </a:extLst>
            </p:cNvPr>
            <p:cNvSpPr txBox="1"/>
            <p:nvPr/>
          </p:nvSpPr>
          <p:spPr>
            <a:xfrm>
              <a:off x="7743549" y="1296287"/>
              <a:ext cx="1186762" cy="2534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425"/>
                </a:lnSpc>
                <a:buNone/>
              </a:pPr>
              <a:r>
                <a:rPr lang="fr-FR" sz="800" b="0" dirty="0" err="1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Cherry,</a:t>
              </a:r>
              <a:r>
                <a:rPr lang="fr-FR" sz="800" dirty="0" err="1">
                  <a:solidFill>
                    <a:srgbClr val="002060"/>
                  </a:solidFill>
                  <a:latin typeface="Consolas" panose="020B0609020204030204" pitchFamily="49" charset="0"/>
                </a:rPr>
                <a:t>Prob</a:t>
              </a:r>
              <a:r>
                <a:rPr lang="fr-FR" sz="800" dirty="0">
                  <a:solidFill>
                    <a:srgbClr val="002060"/>
                  </a:solidFill>
                  <a:latin typeface="Consolas" panose="020B0609020204030204" pitchFamily="49" charset="0"/>
                </a:rPr>
                <a:t>=</a:t>
              </a:r>
              <a:r>
                <a:rPr lang="fr-FR" sz="800" b="0" dirty="0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0.9047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66E6386F-D678-8BB7-DBD6-E29921CDDB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955065" y="129915"/>
              <a:ext cx="1202910" cy="1202910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FB2B057-A995-4A6B-DF7C-140766473270}"/>
                </a:ext>
              </a:extLst>
            </p:cNvPr>
            <p:cNvSpPr txBox="1"/>
            <p:nvPr/>
          </p:nvSpPr>
          <p:spPr>
            <a:xfrm>
              <a:off x="8876244" y="1289747"/>
              <a:ext cx="1470440" cy="259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425"/>
                </a:lnSpc>
                <a:buNone/>
              </a:pPr>
              <a:r>
                <a:rPr lang="fr-FR" sz="800" b="0" dirty="0" err="1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Strawberry</a:t>
              </a:r>
              <a:r>
                <a:rPr lang="fr-FR" sz="800" b="0" dirty="0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, Prob=0.9011</a:t>
              </a:r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B01D18F3-3278-DCE4-ED90-B6B8E7E005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0171176" y="130305"/>
              <a:ext cx="1186762" cy="1202520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D87DAAD5-C28B-0B24-0102-28AFF4349E1D}"/>
                </a:ext>
              </a:extLst>
            </p:cNvPr>
            <p:cNvSpPr txBox="1"/>
            <p:nvPr/>
          </p:nvSpPr>
          <p:spPr>
            <a:xfrm>
              <a:off x="10279275" y="1289747"/>
              <a:ext cx="1216077" cy="2599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425"/>
                </a:lnSpc>
                <a:buNone/>
              </a:pPr>
              <a:r>
                <a:rPr lang="fr-FR" sz="800" b="0" dirty="0" err="1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Grape</a:t>
              </a:r>
              <a:r>
                <a:rPr lang="fr-FR" sz="800" b="0" dirty="0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, Prob=0.8989</a:t>
              </a:r>
            </a:p>
          </p:txBody>
        </p:sp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1EE4A274-33C4-618D-2675-08C7DB6C195E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097211" y="1544334"/>
              <a:ext cx="1213750" cy="1211624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290D2FB6-8B5E-63B8-8C74-189D2D12BB56}"/>
              </a:ext>
            </a:extLst>
          </p:cNvPr>
          <p:cNvGrpSpPr/>
          <p:nvPr/>
        </p:nvGrpSpPr>
        <p:grpSpPr>
          <a:xfrm>
            <a:off x="4066492" y="3794590"/>
            <a:ext cx="7410546" cy="2869081"/>
            <a:chOff x="4066492" y="3794590"/>
            <a:chExt cx="7410546" cy="2869081"/>
          </a:xfrm>
        </p:grpSpPr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0B74D01E-0627-369E-FA53-28589E42C724}"/>
                </a:ext>
              </a:extLst>
            </p:cNvPr>
            <p:cNvSpPr/>
            <p:nvPr/>
          </p:nvSpPr>
          <p:spPr>
            <a:xfrm>
              <a:off x="4066492" y="3794590"/>
              <a:ext cx="7351002" cy="286908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861A386E-54FC-B4C6-EB10-760A7770B8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113231" y="5270842"/>
              <a:ext cx="1207927" cy="1199553"/>
            </a:xfrm>
            <a:prstGeom prst="rect">
              <a:avLst/>
            </a:prstGeom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E2CB995A-6E0B-7118-7BE2-84896FB66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4100122" y="3859864"/>
              <a:ext cx="1207927" cy="1207927"/>
            </a:xfrm>
            <a:prstGeom prst="rect">
              <a:avLst/>
            </a:prstGeom>
          </p:spPr>
        </p:pic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048E7451-6FAD-834E-AC70-1B41EBE25BA1}"/>
                </a:ext>
              </a:extLst>
            </p:cNvPr>
            <p:cNvSpPr txBox="1"/>
            <p:nvPr/>
          </p:nvSpPr>
          <p:spPr>
            <a:xfrm>
              <a:off x="4094178" y="4987561"/>
              <a:ext cx="1244116" cy="2467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425"/>
                </a:lnSpc>
                <a:buNone/>
              </a:pPr>
              <a:r>
                <a:rPr lang="fr-FR" sz="600" b="0" dirty="0" err="1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northern_lb</a:t>
              </a:r>
              <a:r>
                <a:rPr lang="fr-FR" sz="600" b="0" dirty="0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, Prob=0.9326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58037C1E-4C21-628E-718A-BB78213FD8EC}"/>
                </a:ext>
              </a:extLst>
            </p:cNvPr>
            <p:cNvSpPr txBox="1"/>
            <p:nvPr/>
          </p:nvSpPr>
          <p:spPr>
            <a:xfrm>
              <a:off x="4073547" y="6416937"/>
              <a:ext cx="1244116" cy="2467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425"/>
                </a:lnSpc>
                <a:buNone/>
              </a:pPr>
              <a:r>
                <a:rPr lang="fr-FR" sz="600" b="0" dirty="0" err="1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northern_lb</a:t>
              </a:r>
              <a:r>
                <a:rPr lang="fr-FR" sz="600" b="0" dirty="0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, Prob=0.8779</a:t>
              </a:r>
            </a:p>
          </p:txBody>
        </p:sp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D67F87B5-9033-EDC2-D048-C0CF17F5F669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317785" y="3859864"/>
              <a:ext cx="1207927" cy="1197368"/>
            </a:xfrm>
            <a:prstGeom prst="rect">
              <a:avLst/>
            </a:prstGeom>
          </p:spPr>
        </p:pic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22A671FA-F3F0-77A0-48C1-5FAFEAB7B86D}"/>
                </a:ext>
              </a:extLst>
            </p:cNvPr>
            <p:cNvSpPr txBox="1"/>
            <p:nvPr/>
          </p:nvSpPr>
          <p:spPr>
            <a:xfrm>
              <a:off x="5258494" y="4987561"/>
              <a:ext cx="1226508" cy="2467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425"/>
                </a:lnSpc>
                <a:buNone/>
              </a:pPr>
              <a:r>
                <a:rPr lang="en-US" sz="600" b="0" dirty="0" err="1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Haunglongbing</a:t>
              </a:r>
              <a:r>
                <a:rPr lang="en-US" sz="600" b="0" dirty="0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 Prob=0.9174</a:t>
              </a:r>
            </a:p>
          </p:txBody>
        </p:sp>
        <p:pic>
          <p:nvPicPr>
            <p:cNvPr id="34" name="Image 33">
              <a:extLst>
                <a:ext uri="{FF2B5EF4-FFF2-40B4-BE49-F238E27FC236}">
                  <a16:creationId xmlns:a16="http://schemas.microsoft.com/office/drawing/2014/main" id="{77B9D1A0-CA34-8014-386A-E1E3CBABA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6535448" y="3859864"/>
              <a:ext cx="1200161" cy="1197368"/>
            </a:xfrm>
            <a:prstGeom prst="rect">
              <a:avLst/>
            </a:prstGeom>
          </p:spPr>
        </p:pic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FFA4C84B-17C0-5D51-27ED-928ACEB095B4}"/>
                </a:ext>
              </a:extLst>
            </p:cNvPr>
            <p:cNvSpPr txBox="1"/>
            <p:nvPr/>
          </p:nvSpPr>
          <p:spPr>
            <a:xfrm>
              <a:off x="6527089" y="5049629"/>
              <a:ext cx="1257395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600" dirty="0" err="1"/>
                <a:t>cedar_apple_rust</a:t>
              </a:r>
              <a:r>
                <a:rPr lang="fr-FR" sz="600" dirty="0"/>
                <a:t>, Prob=0.9168</a:t>
              </a:r>
            </a:p>
          </p:txBody>
        </p: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557DE2FE-0A63-9200-8CDA-420B0D824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180621" y="3859864"/>
              <a:ext cx="1189427" cy="1199308"/>
            </a:xfrm>
            <a:prstGeom prst="rect">
              <a:avLst/>
            </a:prstGeom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B66A2917-5D9E-2FE6-6338-CB55081AAF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966148" y="3859864"/>
              <a:ext cx="1204735" cy="1200566"/>
            </a:xfrm>
            <a:prstGeom prst="rect">
              <a:avLst/>
            </a:prstGeom>
          </p:spPr>
        </p:pic>
        <p:pic>
          <p:nvPicPr>
            <p:cNvPr id="40" name="Image 39">
              <a:extLst>
                <a:ext uri="{FF2B5EF4-FFF2-40B4-BE49-F238E27FC236}">
                  <a16:creationId xmlns:a16="http://schemas.microsoft.com/office/drawing/2014/main" id="{996A2F85-47E2-E26E-384E-5C9292772F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rcRect t="1264"/>
            <a:stretch>
              <a:fillRect/>
            </a:stretch>
          </p:blipFill>
          <p:spPr>
            <a:xfrm>
              <a:off x="7745345" y="3859864"/>
              <a:ext cx="1211067" cy="1195762"/>
            </a:xfrm>
            <a:prstGeom prst="rect">
              <a:avLst/>
            </a:prstGeom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C9CC40DE-79D0-C224-3F3F-F66700DB075B}"/>
                </a:ext>
              </a:extLst>
            </p:cNvPr>
            <p:cNvSpPr txBox="1"/>
            <p:nvPr/>
          </p:nvSpPr>
          <p:spPr>
            <a:xfrm>
              <a:off x="7708014" y="4987561"/>
              <a:ext cx="1236212" cy="2467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425"/>
                </a:lnSpc>
                <a:buNone/>
              </a:pPr>
              <a:r>
                <a:rPr lang="fr-FR" sz="600" b="0" dirty="0" err="1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early_blight</a:t>
              </a:r>
              <a:r>
                <a:rPr lang="fr-FR" sz="600" b="0" dirty="0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, Prob=0.9163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30ABAE3A-ACCA-4697-1F97-7BC80F236362}"/>
                </a:ext>
              </a:extLst>
            </p:cNvPr>
            <p:cNvSpPr txBox="1"/>
            <p:nvPr/>
          </p:nvSpPr>
          <p:spPr>
            <a:xfrm>
              <a:off x="10108805" y="4987561"/>
              <a:ext cx="1368233" cy="2467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425"/>
                </a:lnSpc>
                <a:buNone/>
              </a:pPr>
              <a:r>
                <a:rPr lang="en-US" sz="600" b="0" dirty="0" err="1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cercospora_leaf</a:t>
              </a:r>
              <a:r>
                <a:rPr lang="en-US" sz="600" b="0" dirty="0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, Prob=0.8697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00C9E7CB-65D3-B480-5C30-C7B562C5353A}"/>
                </a:ext>
              </a:extLst>
            </p:cNvPr>
            <p:cNvSpPr txBox="1"/>
            <p:nvPr/>
          </p:nvSpPr>
          <p:spPr>
            <a:xfrm>
              <a:off x="8891729" y="4987561"/>
              <a:ext cx="1264704" cy="2467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425"/>
                </a:lnSpc>
                <a:buNone/>
              </a:pPr>
              <a:r>
                <a:rPr lang="en-US" sz="600" b="0" dirty="0" err="1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tomato_yellow</a:t>
              </a:r>
              <a:r>
                <a:rPr lang="en-US" sz="600" b="0" dirty="0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, Prob=0.9101</a:t>
              </a:r>
            </a:p>
          </p:txBody>
        </p:sp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1350B27-ACCF-B47B-2F0C-E3926678619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569168" y="5270842"/>
              <a:ext cx="1177040" cy="1189386"/>
            </a:xfrm>
            <a:prstGeom prst="rect">
              <a:avLst/>
            </a:prstGeom>
          </p:spPr>
        </p:pic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99760846-D62B-82BE-6580-980BF9AFD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10186824" y="5270842"/>
              <a:ext cx="1173110" cy="1179219"/>
            </a:xfrm>
            <a:prstGeom prst="rect">
              <a:avLst/>
            </a:prstGeom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CF8FD0B9-DE17-6F2F-C709-8891A25053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347174" y="5270842"/>
              <a:ext cx="1195978" cy="1204342"/>
            </a:xfrm>
            <a:prstGeom prst="rect">
              <a:avLst/>
            </a:prstGeom>
          </p:spPr>
        </p:pic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2590C8B1-C945-2B5A-64EB-B48E00C4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7772224" y="5270842"/>
              <a:ext cx="1183350" cy="1179219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4A85CBFD-4E72-12AE-0255-7613A25CD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/>
            <a:stretch>
              <a:fillRect/>
            </a:stretch>
          </p:blipFill>
          <p:spPr>
            <a:xfrm>
              <a:off x="8981590" y="5270842"/>
              <a:ext cx="1179219" cy="1179219"/>
            </a:xfrm>
            <a:prstGeom prst="rect">
              <a:avLst/>
            </a:prstGeom>
          </p:spPr>
        </p:pic>
        <p:sp>
          <p:nvSpPr>
            <p:cNvPr id="63" name="ZoneTexte 62">
              <a:extLst>
                <a:ext uri="{FF2B5EF4-FFF2-40B4-BE49-F238E27FC236}">
                  <a16:creationId xmlns:a16="http://schemas.microsoft.com/office/drawing/2014/main" id="{B28130D7-6709-B09A-D835-06DF3C717E47}"/>
                </a:ext>
              </a:extLst>
            </p:cNvPr>
            <p:cNvSpPr txBox="1"/>
            <p:nvPr/>
          </p:nvSpPr>
          <p:spPr>
            <a:xfrm>
              <a:off x="5268194" y="6398730"/>
              <a:ext cx="1226509" cy="2467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425"/>
                </a:lnSpc>
                <a:buNone/>
              </a:pPr>
              <a:r>
                <a:rPr lang="en-US" sz="600" b="0" dirty="0" err="1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Haunglongbing</a:t>
              </a:r>
              <a:r>
                <a:rPr lang="en-US" sz="600" b="0" dirty="0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 Prob=0.8933</a:t>
              </a:r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82ABE5A2-307C-7090-824A-B88C342B5749}"/>
                </a:ext>
              </a:extLst>
            </p:cNvPr>
            <p:cNvSpPr txBox="1"/>
            <p:nvPr/>
          </p:nvSpPr>
          <p:spPr>
            <a:xfrm>
              <a:off x="6516299" y="6460798"/>
              <a:ext cx="1257395" cy="1846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600" dirty="0" err="1"/>
                <a:t>cedar_apple_rust</a:t>
              </a:r>
              <a:r>
                <a:rPr lang="fr-FR" sz="600" dirty="0"/>
                <a:t>, Prob=0.4045</a:t>
              </a:r>
            </a:p>
          </p:txBody>
        </p:sp>
        <p:sp>
          <p:nvSpPr>
            <p:cNvPr id="65" name="ZoneTexte 64">
              <a:extLst>
                <a:ext uri="{FF2B5EF4-FFF2-40B4-BE49-F238E27FC236}">
                  <a16:creationId xmlns:a16="http://schemas.microsoft.com/office/drawing/2014/main" id="{DF4DBEEC-B383-6105-7CDA-22173832009B}"/>
                </a:ext>
              </a:extLst>
            </p:cNvPr>
            <p:cNvSpPr txBox="1"/>
            <p:nvPr/>
          </p:nvSpPr>
          <p:spPr>
            <a:xfrm>
              <a:off x="7694955" y="6398730"/>
              <a:ext cx="1236212" cy="2467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425"/>
                </a:lnSpc>
                <a:buNone/>
              </a:pPr>
              <a:r>
                <a:rPr lang="fr-FR" sz="600" b="0" dirty="0" err="1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early_blight</a:t>
              </a:r>
              <a:r>
                <a:rPr lang="fr-FR" sz="600" b="0" dirty="0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, Prob=0.4370</a:t>
              </a:r>
            </a:p>
          </p:txBody>
        </p:sp>
        <p:sp>
          <p:nvSpPr>
            <p:cNvPr id="66" name="ZoneTexte 65">
              <a:extLst>
                <a:ext uri="{FF2B5EF4-FFF2-40B4-BE49-F238E27FC236}">
                  <a16:creationId xmlns:a16="http://schemas.microsoft.com/office/drawing/2014/main" id="{E2FA5B65-699F-6A59-7348-006A9E14F547}"/>
                </a:ext>
              </a:extLst>
            </p:cNvPr>
            <p:cNvSpPr txBox="1"/>
            <p:nvPr/>
          </p:nvSpPr>
          <p:spPr>
            <a:xfrm>
              <a:off x="10108207" y="6390953"/>
              <a:ext cx="1368233" cy="2467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425"/>
                </a:lnSpc>
                <a:buNone/>
              </a:pPr>
              <a:r>
                <a:rPr lang="en-US" sz="600" b="0" dirty="0" err="1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cercospora_leaf</a:t>
              </a:r>
              <a:r>
                <a:rPr lang="en-US" sz="600" b="0" dirty="0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, Prob=0.7260</a:t>
              </a:r>
            </a:p>
          </p:txBody>
        </p:sp>
        <p:sp>
          <p:nvSpPr>
            <p:cNvPr id="67" name="ZoneTexte 66">
              <a:extLst>
                <a:ext uri="{FF2B5EF4-FFF2-40B4-BE49-F238E27FC236}">
                  <a16:creationId xmlns:a16="http://schemas.microsoft.com/office/drawing/2014/main" id="{6031DA4B-2F28-A403-EA51-2C6BF99DF61C}"/>
                </a:ext>
              </a:extLst>
            </p:cNvPr>
            <p:cNvSpPr txBox="1"/>
            <p:nvPr/>
          </p:nvSpPr>
          <p:spPr>
            <a:xfrm>
              <a:off x="8873793" y="6390953"/>
              <a:ext cx="1264704" cy="24673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ts val="1425"/>
                </a:lnSpc>
                <a:buNone/>
              </a:pPr>
              <a:r>
                <a:rPr lang="en-US" sz="600" b="0" dirty="0" err="1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tomato_yellow</a:t>
              </a:r>
              <a:r>
                <a:rPr lang="en-US" sz="600" b="0" dirty="0">
                  <a:solidFill>
                    <a:srgbClr val="002060"/>
                  </a:solidFill>
                  <a:effectLst/>
                  <a:latin typeface="Consolas" panose="020B0609020204030204" pitchFamily="49" charset="0"/>
                </a:rPr>
                <a:t>, Prob=0.8604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824110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drawing">
            <a:extLst>
              <a:ext uri="{FF2B5EF4-FFF2-40B4-BE49-F238E27FC236}">
                <a16:creationId xmlns:a16="http://schemas.microsoft.com/office/drawing/2014/main" id="{23ECDEE3-1829-C636-7CCE-EBD972F8D8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2664" y="2236198"/>
            <a:ext cx="1388745" cy="2470785"/>
          </a:xfrm>
          <a:prstGeom prst="rect">
            <a:avLst/>
          </a:prstGeom>
        </p:spPr>
      </p:pic>
      <p:pic>
        <p:nvPicPr>
          <p:cNvPr id="5" name="drawing">
            <a:extLst>
              <a:ext uri="{FF2B5EF4-FFF2-40B4-BE49-F238E27FC236}">
                <a16:creationId xmlns:a16="http://schemas.microsoft.com/office/drawing/2014/main" id="{8CF8F28C-0EB3-9A04-253A-B66C6FB42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53640" y="2236198"/>
            <a:ext cx="1790065" cy="2453640"/>
          </a:xfrm>
          <a:prstGeom prst="rect">
            <a:avLst/>
          </a:prstGeom>
        </p:spPr>
      </p:pic>
      <p:sp>
        <p:nvSpPr>
          <p:cNvPr id="6" name="Flèche : droite 5">
            <a:extLst>
              <a:ext uri="{FF2B5EF4-FFF2-40B4-BE49-F238E27FC236}">
                <a16:creationId xmlns:a16="http://schemas.microsoft.com/office/drawing/2014/main" id="{E4A82C83-7352-5728-9E23-76306741E115}"/>
              </a:ext>
            </a:extLst>
          </p:cNvPr>
          <p:cNvSpPr/>
          <p:nvPr/>
        </p:nvSpPr>
        <p:spPr>
          <a:xfrm>
            <a:off x="5665861" y="2949337"/>
            <a:ext cx="502618" cy="944678"/>
          </a:xfrm>
          <a:prstGeom prst="rightArrow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061905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3372D9A8-5E7A-8BED-9352-C2135534AE65}"/>
              </a:ext>
            </a:extLst>
          </p:cNvPr>
          <p:cNvSpPr txBox="1"/>
          <p:nvPr/>
        </p:nvSpPr>
        <p:spPr>
          <a:xfrm>
            <a:off x="0" y="0"/>
            <a:ext cx="740908" cy="36933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Saine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B1166E90-B3F6-8E87-1DA8-2557445FE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4503" y="471239"/>
            <a:ext cx="2018897" cy="2015368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0CEB5131-2AC0-B93A-1099-44616C143EAC}"/>
              </a:ext>
            </a:extLst>
          </p:cNvPr>
          <p:cNvSpPr txBox="1"/>
          <p:nvPr/>
        </p:nvSpPr>
        <p:spPr>
          <a:xfrm>
            <a:off x="1055316" y="0"/>
            <a:ext cx="11044825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00" dirty="0">
                <a:highlight>
                  <a:srgbClr val="FFFF00"/>
                </a:highlight>
              </a:rPr>
              <a:t>/</a:t>
            </a:r>
            <a:r>
              <a:rPr lang="fr-FR" sz="1000" dirty="0" err="1">
                <a:highlight>
                  <a:srgbClr val="FFFF00"/>
                </a:highlight>
              </a:rPr>
              <a:t>workspaces</a:t>
            </a:r>
            <a:r>
              <a:rPr lang="fr-FR" sz="1000" dirty="0">
                <a:highlight>
                  <a:srgbClr val="FFFF00"/>
                </a:highlight>
              </a:rPr>
              <a:t>/app/</a:t>
            </a:r>
            <a:r>
              <a:rPr lang="fr-FR" sz="1000" dirty="0" err="1">
                <a:highlight>
                  <a:srgbClr val="FFFF00"/>
                </a:highlight>
              </a:rPr>
              <a:t>dataset</a:t>
            </a:r>
            <a:r>
              <a:rPr lang="fr-FR" sz="1000" dirty="0">
                <a:highlight>
                  <a:srgbClr val="FFFF00"/>
                </a:highlight>
              </a:rPr>
              <a:t>/</a:t>
            </a:r>
            <a:r>
              <a:rPr lang="fr-FR" sz="1000" dirty="0" err="1">
                <a:highlight>
                  <a:srgbClr val="FFFF00"/>
                </a:highlight>
              </a:rPr>
              <a:t>plantvillage</a:t>
            </a:r>
            <a:r>
              <a:rPr lang="fr-FR" sz="1000" dirty="0">
                <a:highlight>
                  <a:srgbClr val="FFFF00"/>
                </a:highlight>
              </a:rPr>
              <a:t>/data/</a:t>
            </a:r>
            <a:r>
              <a:rPr lang="fr-FR" sz="1000" dirty="0" err="1">
                <a:highlight>
                  <a:srgbClr val="FFFF00"/>
                </a:highlight>
              </a:rPr>
              <a:t>plantvillage</a:t>
            </a:r>
            <a:r>
              <a:rPr lang="fr-FR" sz="1000" dirty="0">
                <a:highlight>
                  <a:srgbClr val="FFFF00"/>
                </a:highlight>
              </a:rPr>
              <a:t> </a:t>
            </a:r>
            <a:r>
              <a:rPr lang="fr-FR" sz="1000" dirty="0" err="1">
                <a:highlight>
                  <a:srgbClr val="FFFF00"/>
                </a:highlight>
              </a:rPr>
              <a:t>dataset</a:t>
            </a:r>
            <a:r>
              <a:rPr lang="fr-FR" sz="1000" dirty="0">
                <a:highlight>
                  <a:srgbClr val="FFFF00"/>
                </a:highlight>
              </a:rPr>
              <a:t>/</a:t>
            </a:r>
            <a:r>
              <a:rPr lang="fr-FR" sz="1000" dirty="0" err="1">
                <a:highlight>
                  <a:srgbClr val="FFFF00"/>
                </a:highlight>
              </a:rPr>
              <a:t>color</a:t>
            </a:r>
            <a:r>
              <a:rPr lang="fr-FR" sz="1000" dirty="0">
                <a:highlight>
                  <a:srgbClr val="FFFF00"/>
                </a:highlight>
              </a:rPr>
              <a:t>/Apple___</a:t>
            </a:r>
            <a:r>
              <a:rPr lang="fr-FR" sz="1000" dirty="0" err="1">
                <a:highlight>
                  <a:srgbClr val="FFFF00"/>
                </a:highlight>
              </a:rPr>
              <a:t>healthy</a:t>
            </a:r>
            <a:r>
              <a:rPr lang="fr-FR" sz="1000" dirty="0">
                <a:highlight>
                  <a:srgbClr val="FFFF00"/>
                </a:highlight>
              </a:rPr>
              <a:t>/0b91573d-d0f3-4e57-b7e5-e1924f537f0e___RS_HL 6216.JPG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FE273AC-8097-013D-9248-433EB4FE1E80}"/>
              </a:ext>
            </a:extLst>
          </p:cNvPr>
          <p:cNvSpPr txBox="1"/>
          <p:nvPr/>
        </p:nvSpPr>
        <p:spPr>
          <a:xfrm rot="16200000">
            <a:off x="375988" y="3147829"/>
            <a:ext cx="55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Full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15233A26-09CC-3661-04E2-ECB2A7F615CE}"/>
              </a:ext>
            </a:extLst>
          </p:cNvPr>
          <p:cNvSpPr txBox="1"/>
          <p:nvPr/>
        </p:nvSpPr>
        <p:spPr>
          <a:xfrm rot="16200000">
            <a:off x="3332380" y="3214970"/>
            <a:ext cx="92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Croped</a:t>
            </a:r>
            <a:endParaRPr lang="fr-FR" dirty="0">
              <a:solidFill>
                <a:srgbClr val="002060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94D2A379-915B-6439-A1D7-9C571D9B4BFF}"/>
              </a:ext>
            </a:extLst>
          </p:cNvPr>
          <p:cNvSpPr txBox="1"/>
          <p:nvPr/>
        </p:nvSpPr>
        <p:spPr>
          <a:xfrm rot="16200000">
            <a:off x="6660189" y="3147829"/>
            <a:ext cx="55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Full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329E0735-5412-5044-C8E4-3C66CF1FF0E8}"/>
              </a:ext>
            </a:extLst>
          </p:cNvPr>
          <p:cNvSpPr txBox="1"/>
          <p:nvPr/>
        </p:nvSpPr>
        <p:spPr>
          <a:xfrm rot="16200000">
            <a:off x="9204085" y="3201062"/>
            <a:ext cx="92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Croped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A687DC1F-2DC2-D5B7-FCBF-DE099FA5E510}"/>
              </a:ext>
            </a:extLst>
          </p:cNvPr>
          <p:cNvCxnSpPr/>
          <p:nvPr/>
        </p:nvCxnSpPr>
        <p:spPr>
          <a:xfrm>
            <a:off x="6582665" y="383240"/>
            <a:ext cx="0" cy="636796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50F3046F-BD3E-9017-721E-B099A2B49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02" y="2597279"/>
            <a:ext cx="2518959" cy="2137559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8E3AEC2A-8AED-895B-F1F8-E51CCB323D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8559" y="4837665"/>
            <a:ext cx="1844841" cy="1842439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858B5C32-35AF-EBCF-207E-F22140121A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83580" y="436316"/>
            <a:ext cx="2107011" cy="2085214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DC6B632C-8C5C-3C24-1754-076086D35A1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3580" y="2597279"/>
            <a:ext cx="2437292" cy="2076289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8A0C33C8-3CC8-1EA7-54F5-59A21579D4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3580" y="4749317"/>
            <a:ext cx="1999024" cy="2006874"/>
          </a:xfrm>
          <a:prstGeom prst="rect">
            <a:avLst/>
          </a:prstGeom>
        </p:spPr>
      </p:pic>
      <p:pic>
        <p:nvPicPr>
          <p:cNvPr id="27" name="Image 26">
            <a:extLst>
              <a:ext uri="{FF2B5EF4-FFF2-40B4-BE49-F238E27FC236}">
                <a16:creationId xmlns:a16="http://schemas.microsoft.com/office/drawing/2014/main" id="{6577D8C7-D4D4-2208-7513-16607BC646E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96098" y="383240"/>
            <a:ext cx="2204043" cy="2227325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0019DD36-4BB2-5276-457E-60BBBE7A51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96098" y="2720101"/>
            <a:ext cx="2381019" cy="2029216"/>
          </a:xfrm>
          <a:prstGeom prst="rect">
            <a:avLst/>
          </a:prstGeom>
        </p:spPr>
      </p:pic>
      <p:pic>
        <p:nvPicPr>
          <p:cNvPr id="31" name="Image 30">
            <a:extLst>
              <a:ext uri="{FF2B5EF4-FFF2-40B4-BE49-F238E27FC236}">
                <a16:creationId xmlns:a16="http://schemas.microsoft.com/office/drawing/2014/main" id="{2C0D4FF9-9E45-DE9E-A651-AFCC721751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08873" y="4837665"/>
            <a:ext cx="1978492" cy="2001891"/>
          </a:xfrm>
          <a:prstGeom prst="rect">
            <a:avLst/>
          </a:prstGeom>
        </p:spPr>
      </p:pic>
      <p:pic>
        <p:nvPicPr>
          <p:cNvPr id="33" name="Image 32">
            <a:extLst>
              <a:ext uri="{FF2B5EF4-FFF2-40B4-BE49-F238E27FC236}">
                <a16:creationId xmlns:a16="http://schemas.microsoft.com/office/drawing/2014/main" id="{042EB4D3-0BD1-886F-CCD3-59D779964D8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012834" y="369332"/>
            <a:ext cx="2276960" cy="2265060"/>
          </a:xfrm>
          <a:prstGeom prst="rect">
            <a:avLst/>
          </a:prstGeom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306B3D86-234B-22B2-6E51-3D521849C41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40066" y="2701506"/>
            <a:ext cx="2381019" cy="2033332"/>
          </a:xfrm>
          <a:prstGeom prst="rect">
            <a:avLst/>
          </a:prstGeom>
        </p:spPr>
      </p:pic>
      <p:pic>
        <p:nvPicPr>
          <p:cNvPr id="37" name="Image 36">
            <a:extLst>
              <a:ext uri="{FF2B5EF4-FFF2-40B4-BE49-F238E27FC236}">
                <a16:creationId xmlns:a16="http://schemas.microsoft.com/office/drawing/2014/main" id="{EFC27A2C-6F60-1200-D24A-A9A8368519A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27917" y="4801952"/>
            <a:ext cx="2035643" cy="2033332"/>
          </a:xfrm>
          <a:prstGeom prst="rect">
            <a:avLst/>
          </a:prstGeom>
        </p:spPr>
      </p:pic>
      <p:sp>
        <p:nvSpPr>
          <p:cNvPr id="38" name="ZoneTexte 37">
            <a:extLst>
              <a:ext uri="{FF2B5EF4-FFF2-40B4-BE49-F238E27FC236}">
                <a16:creationId xmlns:a16="http://schemas.microsoft.com/office/drawing/2014/main" id="{BAF2F0A8-18FE-D680-9897-39AE23AB2C94}"/>
              </a:ext>
            </a:extLst>
          </p:cNvPr>
          <p:cNvSpPr txBox="1"/>
          <p:nvPr/>
        </p:nvSpPr>
        <p:spPr>
          <a:xfrm>
            <a:off x="1055316" y="205928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solidFill>
                  <a:srgbClr val="002060"/>
                </a:solidFill>
              </a:rPr>
              <a:t>Prédiction Apple = 0,9116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B6095A21-B69C-F7FD-C8A8-63966A4E5B5B}"/>
              </a:ext>
            </a:extLst>
          </p:cNvPr>
          <p:cNvSpPr txBox="1"/>
          <p:nvPr/>
        </p:nvSpPr>
        <p:spPr>
          <a:xfrm>
            <a:off x="4092202" y="174706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solidFill>
                  <a:srgbClr val="002060"/>
                </a:solidFill>
              </a:rPr>
              <a:t>Prédiction Apple = 0,8848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64C56330-8F61-E770-3E8A-FE523230C689}"/>
              </a:ext>
            </a:extLst>
          </p:cNvPr>
          <p:cNvSpPr txBox="1"/>
          <p:nvPr/>
        </p:nvSpPr>
        <p:spPr>
          <a:xfrm>
            <a:off x="7129088" y="143484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solidFill>
                  <a:srgbClr val="002060"/>
                </a:solidFill>
              </a:rPr>
              <a:t>Prédiction Apple = 0,7944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BD2F3C2-49E9-4B1C-B876-A37AF837DC87}"/>
              </a:ext>
            </a:extLst>
          </p:cNvPr>
          <p:cNvSpPr txBox="1"/>
          <p:nvPr/>
        </p:nvSpPr>
        <p:spPr>
          <a:xfrm>
            <a:off x="10165974" y="112262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solidFill>
                  <a:srgbClr val="002060"/>
                </a:solidFill>
              </a:rPr>
              <a:t>Prédiction Apple = 0,8263</a:t>
            </a:r>
          </a:p>
        </p:txBody>
      </p:sp>
    </p:spTree>
    <p:extLst>
      <p:ext uri="{BB962C8B-B14F-4D97-AF65-F5344CB8AC3E}">
        <p14:creationId xmlns:p14="http://schemas.microsoft.com/office/powerpoint/2010/main" val="19384924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CBBE1-C804-7670-4EF6-0870583AF9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Rectangle 122">
            <a:extLst>
              <a:ext uri="{FF2B5EF4-FFF2-40B4-BE49-F238E27FC236}">
                <a16:creationId xmlns:a16="http://schemas.microsoft.com/office/drawing/2014/main" id="{2362A5A6-83F5-E64D-9EEA-9FBE4742ECC2}"/>
              </a:ext>
            </a:extLst>
          </p:cNvPr>
          <p:cNvSpPr/>
          <p:nvPr/>
        </p:nvSpPr>
        <p:spPr>
          <a:xfrm>
            <a:off x="0" y="338058"/>
            <a:ext cx="3258936" cy="4087464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9CA8CCC2-3A57-069D-8DFA-83FB2169E5FC}"/>
              </a:ext>
            </a:extLst>
          </p:cNvPr>
          <p:cNvSpPr/>
          <p:nvPr/>
        </p:nvSpPr>
        <p:spPr>
          <a:xfrm>
            <a:off x="3390778" y="327697"/>
            <a:ext cx="3809895" cy="6202605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30CA7FA-C9AF-60A2-72FE-B45E9E220E3C}"/>
              </a:ext>
            </a:extLst>
          </p:cNvPr>
          <p:cNvSpPr txBox="1"/>
          <p:nvPr/>
        </p:nvSpPr>
        <p:spPr>
          <a:xfrm>
            <a:off x="948838" y="1395367"/>
            <a:ext cx="1319436" cy="24622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Split train/</a:t>
            </a:r>
            <a:r>
              <a:rPr lang="fr-FR" sz="1000" dirty="0" err="1"/>
              <a:t>valid</a:t>
            </a:r>
            <a:r>
              <a:rPr lang="fr-FR" sz="1000" dirty="0"/>
              <a:t>/test</a:t>
            </a: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1F2FE9DB-C78E-353A-DBBF-CEC137A6B207}"/>
              </a:ext>
            </a:extLst>
          </p:cNvPr>
          <p:cNvSpPr/>
          <p:nvPr/>
        </p:nvSpPr>
        <p:spPr>
          <a:xfrm>
            <a:off x="218085" y="496813"/>
            <a:ext cx="2785257" cy="627504"/>
          </a:xfrm>
          <a:prstGeom prst="roundRect">
            <a:avLst/>
          </a:prstGeom>
          <a:solidFill>
            <a:schemeClr val="bg2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00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D71D2748-29D3-82D0-E419-6F1354374C7A}"/>
              </a:ext>
            </a:extLst>
          </p:cNvPr>
          <p:cNvSpPr txBox="1"/>
          <p:nvPr/>
        </p:nvSpPr>
        <p:spPr>
          <a:xfrm>
            <a:off x="411114" y="616066"/>
            <a:ext cx="1105232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Extraire les caractéristiques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AAB6F54-D31A-71C4-AD57-4491A32810F9}"/>
              </a:ext>
            </a:extLst>
          </p:cNvPr>
          <p:cNvSpPr txBox="1"/>
          <p:nvPr/>
        </p:nvSpPr>
        <p:spPr>
          <a:xfrm>
            <a:off x="1740797" y="616066"/>
            <a:ext cx="1105232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/>
              <a:t>Explorer les caractéristiques</a:t>
            </a: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6DF4A75D-21C8-35E7-4141-0A020CC5F84E}"/>
              </a:ext>
            </a:extLst>
          </p:cNvPr>
          <p:cNvCxnSpPr>
            <a:cxnSpLocks/>
            <a:stCxn id="7" idx="3"/>
            <a:endCxn id="8" idx="1"/>
          </p:cNvCxnSpPr>
          <p:nvPr/>
        </p:nvCxnSpPr>
        <p:spPr>
          <a:xfrm>
            <a:off x="1516346" y="816121"/>
            <a:ext cx="22445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 droit avec flèche 16">
            <a:extLst>
              <a:ext uri="{FF2B5EF4-FFF2-40B4-BE49-F238E27FC236}">
                <a16:creationId xmlns:a16="http://schemas.microsoft.com/office/drawing/2014/main" id="{22A639F9-DA5F-3718-4FD9-DC11A2E41718}"/>
              </a:ext>
            </a:extLst>
          </p:cNvPr>
          <p:cNvCxnSpPr>
            <a:cxnSpLocks/>
            <a:stCxn id="5" idx="2"/>
            <a:endCxn id="9" idx="0"/>
          </p:cNvCxnSpPr>
          <p:nvPr/>
        </p:nvCxnSpPr>
        <p:spPr>
          <a:xfrm flipH="1">
            <a:off x="1608556" y="1124317"/>
            <a:ext cx="2158" cy="2710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0" name="Groupe 89">
            <a:extLst>
              <a:ext uri="{FF2B5EF4-FFF2-40B4-BE49-F238E27FC236}">
                <a16:creationId xmlns:a16="http://schemas.microsoft.com/office/drawing/2014/main" id="{94DA3409-33CF-149F-F949-3A47B6FC4101}"/>
              </a:ext>
            </a:extLst>
          </p:cNvPr>
          <p:cNvGrpSpPr/>
          <p:nvPr/>
        </p:nvGrpSpPr>
        <p:grpSpPr>
          <a:xfrm>
            <a:off x="224435" y="3553119"/>
            <a:ext cx="2768243" cy="627504"/>
            <a:chOff x="3290554" y="5234777"/>
            <a:chExt cx="2768243" cy="627504"/>
          </a:xfrm>
        </p:grpSpPr>
        <p:sp>
          <p:nvSpPr>
            <p:cNvPr id="4" name="Rectangle : coins arrondis 3">
              <a:extLst>
                <a:ext uri="{FF2B5EF4-FFF2-40B4-BE49-F238E27FC236}">
                  <a16:creationId xmlns:a16="http://schemas.microsoft.com/office/drawing/2014/main" id="{BA1F73B2-BD21-C8D4-3218-A238D452FB83}"/>
                </a:ext>
              </a:extLst>
            </p:cNvPr>
            <p:cNvSpPr/>
            <p:nvPr/>
          </p:nvSpPr>
          <p:spPr>
            <a:xfrm>
              <a:off x="3290554" y="5234777"/>
              <a:ext cx="2768243" cy="62750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5259361-9C72-C05E-440B-EF6BDE16FB72}"/>
                </a:ext>
              </a:extLst>
            </p:cNvPr>
            <p:cNvSpPr txBox="1"/>
            <p:nvPr/>
          </p:nvSpPr>
          <p:spPr>
            <a:xfrm>
              <a:off x="3463912" y="5348494"/>
              <a:ext cx="1108970" cy="4001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/>
                <a:t>Entrainer les modèles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3A3B26CB-FD12-4937-309C-2BF26410E796}"/>
                </a:ext>
              </a:extLst>
            </p:cNvPr>
            <p:cNvSpPr txBox="1"/>
            <p:nvPr/>
          </p:nvSpPr>
          <p:spPr>
            <a:xfrm>
              <a:off x="4925598" y="5348494"/>
              <a:ext cx="961700" cy="4001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/>
                <a:t>Evaluer les modèles</a:t>
              </a:r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DC2E0E4D-4505-495C-3237-43251E97BB55}"/>
                </a:ext>
              </a:extLst>
            </p:cNvPr>
            <p:cNvCxnSpPr>
              <a:cxnSpLocks/>
              <a:stCxn id="12" idx="3"/>
              <a:endCxn id="13" idx="1"/>
            </p:cNvCxnSpPr>
            <p:nvPr/>
          </p:nvCxnSpPr>
          <p:spPr>
            <a:xfrm>
              <a:off x="4572882" y="5548549"/>
              <a:ext cx="352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9" name="Groupe 88">
            <a:extLst>
              <a:ext uri="{FF2B5EF4-FFF2-40B4-BE49-F238E27FC236}">
                <a16:creationId xmlns:a16="http://schemas.microsoft.com/office/drawing/2014/main" id="{B8B433D8-7C3E-BD0F-413A-E12C07E3D97D}"/>
              </a:ext>
            </a:extLst>
          </p:cNvPr>
          <p:cNvGrpSpPr/>
          <p:nvPr/>
        </p:nvGrpSpPr>
        <p:grpSpPr>
          <a:xfrm>
            <a:off x="791067" y="1820477"/>
            <a:ext cx="1634978" cy="1485065"/>
            <a:chOff x="3860361" y="3279885"/>
            <a:chExt cx="1634978" cy="1485065"/>
          </a:xfrm>
        </p:grpSpPr>
        <p:sp>
          <p:nvSpPr>
            <p:cNvPr id="41" name="Rectangle : coins arrondis 40">
              <a:extLst>
                <a:ext uri="{FF2B5EF4-FFF2-40B4-BE49-F238E27FC236}">
                  <a16:creationId xmlns:a16="http://schemas.microsoft.com/office/drawing/2014/main" id="{9B168000-1DE7-4095-0759-B9A0A1D008D4}"/>
                </a:ext>
              </a:extLst>
            </p:cNvPr>
            <p:cNvSpPr/>
            <p:nvPr/>
          </p:nvSpPr>
          <p:spPr>
            <a:xfrm>
              <a:off x="3860361" y="3279885"/>
              <a:ext cx="1634978" cy="148506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0C75FBFA-0ABD-6C4E-5863-C13116BAE482}"/>
                </a:ext>
              </a:extLst>
            </p:cNvPr>
            <p:cNvSpPr txBox="1"/>
            <p:nvPr/>
          </p:nvSpPr>
          <p:spPr>
            <a:xfrm>
              <a:off x="4016615" y="4077552"/>
              <a:ext cx="1319436" cy="553998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/>
                <a:t>Sélectionner les meilleures caractéristiques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2DEB7C57-E08A-5EBB-4CC1-674954DED805}"/>
                </a:ext>
              </a:extLst>
            </p:cNvPr>
            <p:cNvSpPr txBox="1"/>
            <p:nvPr/>
          </p:nvSpPr>
          <p:spPr>
            <a:xfrm>
              <a:off x="4016615" y="3438938"/>
              <a:ext cx="1319436" cy="4001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err="1"/>
                <a:t>Pré-traiter</a:t>
              </a:r>
              <a:r>
                <a:rPr lang="fr-FR" sz="1000" dirty="0"/>
                <a:t> comme recommandé</a:t>
              </a:r>
            </a:p>
          </p:txBody>
        </p: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F35AEFB5-635D-B3E6-B06C-49D1464EC170}"/>
                </a:ext>
              </a:extLst>
            </p:cNvPr>
            <p:cNvCxnSpPr>
              <a:cxnSpLocks/>
              <a:stCxn id="11" idx="2"/>
              <a:endCxn id="10" idx="0"/>
            </p:cNvCxnSpPr>
            <p:nvPr/>
          </p:nvCxnSpPr>
          <p:spPr>
            <a:xfrm>
              <a:off x="4676333" y="3839048"/>
              <a:ext cx="0" cy="2385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6" name="Connecteur : en angle 45">
            <a:extLst>
              <a:ext uri="{FF2B5EF4-FFF2-40B4-BE49-F238E27FC236}">
                <a16:creationId xmlns:a16="http://schemas.microsoft.com/office/drawing/2014/main" id="{39E9B3FB-B446-7E9B-61F1-56CA540B930C}"/>
              </a:ext>
            </a:extLst>
          </p:cNvPr>
          <p:cNvCxnSpPr>
            <a:cxnSpLocks/>
            <a:stCxn id="10" idx="2"/>
            <a:endCxn id="4" idx="0"/>
          </p:cNvCxnSpPr>
          <p:nvPr/>
        </p:nvCxnSpPr>
        <p:spPr>
          <a:xfrm rot="16200000" flipH="1">
            <a:off x="1417310" y="3361871"/>
            <a:ext cx="380977" cy="15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ZoneTexte 90">
            <a:extLst>
              <a:ext uri="{FF2B5EF4-FFF2-40B4-BE49-F238E27FC236}">
                <a16:creationId xmlns:a16="http://schemas.microsoft.com/office/drawing/2014/main" id="{1F7CBA3F-9BD4-827F-D19C-34EE241AD5B4}"/>
              </a:ext>
            </a:extLst>
          </p:cNvPr>
          <p:cNvSpPr txBox="1"/>
          <p:nvPr/>
        </p:nvSpPr>
        <p:spPr>
          <a:xfrm>
            <a:off x="4256450" y="3014250"/>
            <a:ext cx="1319436" cy="24622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Split train/</a:t>
            </a:r>
            <a:r>
              <a:rPr lang="fr-FR" sz="1000" dirty="0" err="1"/>
              <a:t>valid</a:t>
            </a:r>
            <a:r>
              <a:rPr lang="fr-FR" sz="1000" dirty="0"/>
              <a:t>/test</a:t>
            </a:r>
          </a:p>
        </p:txBody>
      </p:sp>
      <p:cxnSp>
        <p:nvCxnSpPr>
          <p:cNvPr id="98" name="Connecteur droit avec flèche 97">
            <a:extLst>
              <a:ext uri="{FF2B5EF4-FFF2-40B4-BE49-F238E27FC236}">
                <a16:creationId xmlns:a16="http://schemas.microsoft.com/office/drawing/2014/main" id="{EADA1EAB-610D-788C-1424-FD134F05EBD5}"/>
              </a:ext>
            </a:extLst>
          </p:cNvPr>
          <p:cNvCxnSpPr>
            <a:cxnSpLocks/>
            <a:stCxn id="107" idx="2"/>
            <a:endCxn id="91" idx="0"/>
          </p:cNvCxnSpPr>
          <p:nvPr/>
        </p:nvCxnSpPr>
        <p:spPr>
          <a:xfrm>
            <a:off x="4916168" y="1610811"/>
            <a:ext cx="0" cy="1403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00" name="Groupe 99">
            <a:extLst>
              <a:ext uri="{FF2B5EF4-FFF2-40B4-BE49-F238E27FC236}">
                <a16:creationId xmlns:a16="http://schemas.microsoft.com/office/drawing/2014/main" id="{A2D2CD44-FD66-677A-3732-D67E01C0C922}"/>
              </a:ext>
            </a:extLst>
          </p:cNvPr>
          <p:cNvGrpSpPr/>
          <p:nvPr/>
        </p:nvGrpSpPr>
        <p:grpSpPr>
          <a:xfrm>
            <a:off x="3532047" y="5529134"/>
            <a:ext cx="2768243" cy="860345"/>
            <a:chOff x="3293729" y="5144234"/>
            <a:chExt cx="2768243" cy="860345"/>
          </a:xfrm>
        </p:grpSpPr>
        <p:sp>
          <p:nvSpPr>
            <p:cNvPr id="101" name="Rectangle : coins arrondis 100">
              <a:extLst>
                <a:ext uri="{FF2B5EF4-FFF2-40B4-BE49-F238E27FC236}">
                  <a16:creationId xmlns:a16="http://schemas.microsoft.com/office/drawing/2014/main" id="{35FA7EEA-2291-1B0F-72BB-E0F6DF80B5DA}"/>
                </a:ext>
              </a:extLst>
            </p:cNvPr>
            <p:cNvSpPr/>
            <p:nvPr/>
          </p:nvSpPr>
          <p:spPr>
            <a:xfrm>
              <a:off x="3293729" y="5144234"/>
              <a:ext cx="2768243" cy="860345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02" name="ZoneTexte 101">
              <a:extLst>
                <a:ext uri="{FF2B5EF4-FFF2-40B4-BE49-F238E27FC236}">
                  <a16:creationId xmlns:a16="http://schemas.microsoft.com/office/drawing/2014/main" id="{8FF61CE1-AA71-2355-F2D2-CB148CE15FD5}"/>
                </a:ext>
              </a:extLst>
            </p:cNvPr>
            <p:cNvSpPr txBox="1"/>
            <p:nvPr/>
          </p:nvSpPr>
          <p:spPr>
            <a:xfrm>
              <a:off x="3463912" y="5348494"/>
              <a:ext cx="1108970" cy="4001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/>
                <a:t>Entrainement des modèles</a:t>
              </a:r>
            </a:p>
          </p:txBody>
        </p:sp>
        <p:sp>
          <p:nvSpPr>
            <p:cNvPr id="103" name="ZoneTexte 102">
              <a:extLst>
                <a:ext uri="{FF2B5EF4-FFF2-40B4-BE49-F238E27FC236}">
                  <a16:creationId xmlns:a16="http://schemas.microsoft.com/office/drawing/2014/main" id="{87E5CBA5-3DB8-829E-309C-819739038592}"/>
                </a:ext>
              </a:extLst>
            </p:cNvPr>
            <p:cNvSpPr txBox="1"/>
            <p:nvPr/>
          </p:nvSpPr>
          <p:spPr>
            <a:xfrm>
              <a:off x="4925598" y="5348494"/>
              <a:ext cx="961700" cy="4001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/>
                <a:t>Evaluation des modèles</a:t>
              </a:r>
            </a:p>
          </p:txBody>
        </p:sp>
        <p:cxnSp>
          <p:nvCxnSpPr>
            <p:cNvPr id="104" name="Connecteur droit avec flèche 103">
              <a:extLst>
                <a:ext uri="{FF2B5EF4-FFF2-40B4-BE49-F238E27FC236}">
                  <a16:creationId xmlns:a16="http://schemas.microsoft.com/office/drawing/2014/main" id="{27B189C0-AE20-3E56-3250-52221BEDDF6E}"/>
                </a:ext>
              </a:extLst>
            </p:cNvPr>
            <p:cNvCxnSpPr>
              <a:cxnSpLocks/>
              <a:stCxn id="102" idx="3"/>
              <a:endCxn id="103" idx="1"/>
            </p:cNvCxnSpPr>
            <p:nvPr/>
          </p:nvCxnSpPr>
          <p:spPr>
            <a:xfrm>
              <a:off x="4572882" y="5548549"/>
              <a:ext cx="35271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e 104">
            <a:extLst>
              <a:ext uri="{FF2B5EF4-FFF2-40B4-BE49-F238E27FC236}">
                <a16:creationId xmlns:a16="http://schemas.microsoft.com/office/drawing/2014/main" id="{A2ED742C-9AEC-ADDD-92C2-081258F29544}"/>
              </a:ext>
            </a:extLst>
          </p:cNvPr>
          <p:cNvGrpSpPr/>
          <p:nvPr/>
        </p:nvGrpSpPr>
        <p:grpSpPr>
          <a:xfrm>
            <a:off x="3668440" y="531070"/>
            <a:ext cx="2495456" cy="1079741"/>
            <a:chOff x="3427003" y="146170"/>
            <a:chExt cx="2495456" cy="1079741"/>
          </a:xfrm>
        </p:grpSpPr>
        <p:pic>
          <p:nvPicPr>
            <p:cNvPr id="106" name="Image 105">
              <a:extLst>
                <a:ext uri="{FF2B5EF4-FFF2-40B4-BE49-F238E27FC236}">
                  <a16:creationId xmlns:a16="http://schemas.microsoft.com/office/drawing/2014/main" id="{1C35616B-B13E-8C17-E564-457D067511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497592" y="146170"/>
              <a:ext cx="2354278" cy="886537"/>
            </a:xfrm>
            <a:prstGeom prst="rect">
              <a:avLst/>
            </a:prstGeom>
          </p:spPr>
        </p:pic>
        <p:sp>
          <p:nvSpPr>
            <p:cNvPr id="107" name="ZoneTexte 106">
              <a:extLst>
                <a:ext uri="{FF2B5EF4-FFF2-40B4-BE49-F238E27FC236}">
                  <a16:creationId xmlns:a16="http://schemas.microsoft.com/office/drawing/2014/main" id="{157DD2C6-A86C-05DC-D30E-14BAD7C0CD15}"/>
                </a:ext>
              </a:extLst>
            </p:cNvPr>
            <p:cNvSpPr txBox="1"/>
            <p:nvPr/>
          </p:nvSpPr>
          <p:spPr>
            <a:xfrm>
              <a:off x="3427003" y="1010467"/>
              <a:ext cx="2495456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800" dirty="0" err="1"/>
                <a:t>PlantVillage</a:t>
              </a:r>
              <a:r>
                <a:rPr lang="fr-FR" sz="800" dirty="0"/>
                <a:t>/</a:t>
              </a:r>
              <a:r>
                <a:rPr lang="fr-FR" sz="800" dirty="0" err="1"/>
                <a:t>segmented</a:t>
              </a:r>
              <a:r>
                <a:rPr lang="fr-FR" sz="800" dirty="0"/>
                <a:t> (données brutes)</a:t>
              </a:r>
            </a:p>
          </p:txBody>
        </p:sp>
      </p:grpSp>
      <p:grpSp>
        <p:nvGrpSpPr>
          <p:cNvPr id="108" name="Groupe 107">
            <a:extLst>
              <a:ext uri="{FF2B5EF4-FFF2-40B4-BE49-F238E27FC236}">
                <a16:creationId xmlns:a16="http://schemas.microsoft.com/office/drawing/2014/main" id="{49CB33FE-E223-58D3-E475-DFD4AEBCC31C}"/>
              </a:ext>
            </a:extLst>
          </p:cNvPr>
          <p:cNvGrpSpPr/>
          <p:nvPr/>
        </p:nvGrpSpPr>
        <p:grpSpPr>
          <a:xfrm>
            <a:off x="4098679" y="3580625"/>
            <a:ext cx="1634978" cy="1669064"/>
            <a:chOff x="3860361" y="3195725"/>
            <a:chExt cx="1634978" cy="1669064"/>
          </a:xfrm>
        </p:grpSpPr>
        <p:sp>
          <p:nvSpPr>
            <p:cNvPr id="109" name="Rectangle : coins arrondis 108">
              <a:extLst>
                <a:ext uri="{FF2B5EF4-FFF2-40B4-BE49-F238E27FC236}">
                  <a16:creationId xmlns:a16="http://schemas.microsoft.com/office/drawing/2014/main" id="{841F04EB-67CB-5BCA-0464-3C67C132994E}"/>
                </a:ext>
              </a:extLst>
            </p:cNvPr>
            <p:cNvSpPr/>
            <p:nvPr/>
          </p:nvSpPr>
          <p:spPr>
            <a:xfrm>
              <a:off x="3860361" y="3195725"/>
              <a:ext cx="1634978" cy="1669064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000"/>
            </a:p>
          </p:txBody>
        </p:sp>
        <p:sp>
          <p:nvSpPr>
            <p:cNvPr id="110" name="ZoneTexte 109">
              <a:extLst>
                <a:ext uri="{FF2B5EF4-FFF2-40B4-BE49-F238E27FC236}">
                  <a16:creationId xmlns:a16="http://schemas.microsoft.com/office/drawing/2014/main" id="{CFB33C06-9DC4-90CB-15F3-CDAB6CEAF8FB}"/>
                </a:ext>
              </a:extLst>
            </p:cNvPr>
            <p:cNvSpPr txBox="1"/>
            <p:nvPr/>
          </p:nvSpPr>
          <p:spPr>
            <a:xfrm>
              <a:off x="4016615" y="4077552"/>
              <a:ext cx="1319436" cy="4001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/>
                <a:t>Extraction des caractéristiques</a:t>
              </a:r>
            </a:p>
          </p:txBody>
        </p:sp>
        <p:sp>
          <p:nvSpPr>
            <p:cNvPr id="111" name="ZoneTexte 110">
              <a:extLst>
                <a:ext uri="{FF2B5EF4-FFF2-40B4-BE49-F238E27FC236}">
                  <a16:creationId xmlns:a16="http://schemas.microsoft.com/office/drawing/2014/main" id="{4DBC4A53-5161-E133-8407-764A5E55CA32}"/>
                </a:ext>
              </a:extLst>
            </p:cNvPr>
            <p:cNvSpPr txBox="1"/>
            <p:nvPr/>
          </p:nvSpPr>
          <p:spPr>
            <a:xfrm>
              <a:off x="4016615" y="3438938"/>
              <a:ext cx="1319436" cy="4001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 err="1"/>
                <a:t>Pré-traiter</a:t>
              </a:r>
              <a:r>
                <a:rPr lang="fr-FR" sz="1000" dirty="0"/>
                <a:t> comme recommandé</a:t>
              </a:r>
            </a:p>
          </p:txBody>
        </p:sp>
        <p:cxnSp>
          <p:nvCxnSpPr>
            <p:cNvPr id="112" name="Connecteur droit avec flèche 111">
              <a:extLst>
                <a:ext uri="{FF2B5EF4-FFF2-40B4-BE49-F238E27FC236}">
                  <a16:creationId xmlns:a16="http://schemas.microsoft.com/office/drawing/2014/main" id="{DA7CBAFA-838B-83B0-9989-BD9A4FCAE839}"/>
                </a:ext>
              </a:extLst>
            </p:cNvPr>
            <p:cNvCxnSpPr>
              <a:cxnSpLocks/>
              <a:stCxn id="111" idx="2"/>
              <a:endCxn id="110" idx="0"/>
            </p:cNvCxnSpPr>
            <p:nvPr/>
          </p:nvCxnSpPr>
          <p:spPr>
            <a:xfrm>
              <a:off x="4676333" y="3839048"/>
              <a:ext cx="0" cy="238504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13" name="Connecteur : en angle 112">
            <a:extLst>
              <a:ext uri="{FF2B5EF4-FFF2-40B4-BE49-F238E27FC236}">
                <a16:creationId xmlns:a16="http://schemas.microsoft.com/office/drawing/2014/main" id="{6A4E74C2-3062-361F-7ABA-64B9FF71F9DA}"/>
              </a:ext>
            </a:extLst>
          </p:cNvPr>
          <p:cNvCxnSpPr>
            <a:cxnSpLocks/>
            <a:stCxn id="110" idx="2"/>
            <a:endCxn id="101" idx="0"/>
          </p:cNvCxnSpPr>
          <p:nvPr/>
        </p:nvCxnSpPr>
        <p:spPr>
          <a:xfrm rot="16200000" flipH="1">
            <a:off x="4582124" y="5195089"/>
            <a:ext cx="666572" cy="151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6" name="ZoneTexte 115">
            <a:extLst>
              <a:ext uri="{FF2B5EF4-FFF2-40B4-BE49-F238E27FC236}">
                <a16:creationId xmlns:a16="http://schemas.microsoft.com/office/drawing/2014/main" id="{3A1FB5D7-3FB9-BA81-4944-42FCF5C9E719}"/>
              </a:ext>
            </a:extLst>
          </p:cNvPr>
          <p:cNvSpPr txBox="1"/>
          <p:nvPr/>
        </p:nvSpPr>
        <p:spPr>
          <a:xfrm>
            <a:off x="5846254" y="4384932"/>
            <a:ext cx="132279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800" dirty="0"/>
              <a:t>Modèle CNN Pré-entrainé</a:t>
            </a:r>
          </a:p>
        </p:txBody>
      </p:sp>
      <p:cxnSp>
        <p:nvCxnSpPr>
          <p:cNvPr id="99" name="Connecteur droit avec flèche 98">
            <a:extLst>
              <a:ext uri="{FF2B5EF4-FFF2-40B4-BE49-F238E27FC236}">
                <a16:creationId xmlns:a16="http://schemas.microsoft.com/office/drawing/2014/main" id="{71BF18CD-BA1C-8052-C24C-1DC80CDB2BC6}"/>
              </a:ext>
            </a:extLst>
          </p:cNvPr>
          <p:cNvCxnSpPr>
            <a:cxnSpLocks/>
            <a:stCxn id="91" idx="2"/>
            <a:endCxn id="111" idx="0"/>
          </p:cNvCxnSpPr>
          <p:nvPr/>
        </p:nvCxnSpPr>
        <p:spPr>
          <a:xfrm flipH="1">
            <a:off x="4914651" y="3260471"/>
            <a:ext cx="1517" cy="56336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96A5909B-E6FD-60A3-3FA8-F9BF7A5C70EE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 flipH="1">
            <a:off x="1607039" y="1641588"/>
            <a:ext cx="1517" cy="33794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0" name="Connecteur droit avec flèche 119">
            <a:extLst>
              <a:ext uri="{FF2B5EF4-FFF2-40B4-BE49-F238E27FC236}">
                <a16:creationId xmlns:a16="http://schemas.microsoft.com/office/drawing/2014/main" id="{CB5F8F85-67AA-5D34-3714-0E9F8E1C7917}"/>
              </a:ext>
            </a:extLst>
          </p:cNvPr>
          <p:cNvCxnSpPr>
            <a:cxnSpLocks/>
            <a:endCxn id="111" idx="3"/>
          </p:cNvCxnSpPr>
          <p:nvPr/>
        </p:nvCxnSpPr>
        <p:spPr>
          <a:xfrm flipH="1">
            <a:off x="5574369" y="4021917"/>
            <a:ext cx="342694" cy="19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5" name="ZoneTexte 124">
            <a:extLst>
              <a:ext uri="{FF2B5EF4-FFF2-40B4-BE49-F238E27FC236}">
                <a16:creationId xmlns:a16="http://schemas.microsoft.com/office/drawing/2014/main" id="{4AAD6E88-DDFB-C638-3706-A223CD16CD83}"/>
              </a:ext>
            </a:extLst>
          </p:cNvPr>
          <p:cNvSpPr txBox="1"/>
          <p:nvPr/>
        </p:nvSpPr>
        <p:spPr>
          <a:xfrm>
            <a:off x="450206" y="18759"/>
            <a:ext cx="2212465" cy="30777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B8F9FE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12700" prstMaterial="matte">
            <a:bevelT w="63500" h="63500"/>
            <a:contourClr>
              <a:srgbClr val="FFFFFF"/>
            </a:contourClr>
          </a:sp3d>
        </p:spPr>
        <p:txBody>
          <a:bodyPr wrap="none" rtlCol="0">
            <a:spAutoFit/>
          </a:bodyPr>
          <a:lstStyle/>
          <a:p>
            <a:r>
              <a:rPr lang="fr-FR" sz="1400" dirty="0">
                <a:solidFill>
                  <a:srgbClr val="002060"/>
                </a:solidFill>
              </a:rPr>
              <a:t>Machine Learning sans DL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5C3895DF-8253-12AB-F031-1CECE8AE1740}"/>
              </a:ext>
            </a:extLst>
          </p:cNvPr>
          <p:cNvSpPr txBox="1"/>
          <p:nvPr/>
        </p:nvSpPr>
        <p:spPr>
          <a:xfrm>
            <a:off x="4620159" y="19919"/>
            <a:ext cx="1304011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C7FDD9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12700" prstMaterial="matte">
            <a:bevelT w="63500" h="63500"/>
            <a:contourClr>
              <a:srgbClr val="FFFFFF"/>
            </a:contourClr>
          </a:sp3d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002060"/>
                </a:solidFill>
              </a:defRPr>
            </a:lvl1pPr>
          </a:lstStyle>
          <a:p>
            <a:r>
              <a:rPr lang="fr-FR" dirty="0"/>
              <a:t>Deep Learning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8D873EE9-C0F6-6FA3-9855-B24DB55CEB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170" y="3610943"/>
            <a:ext cx="1078896" cy="760760"/>
          </a:xfrm>
          <a:prstGeom prst="rect">
            <a:avLst/>
          </a:prstGeom>
          <a:ln>
            <a:solidFill>
              <a:srgbClr val="0070C0"/>
            </a:solidFill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CFC14C1-7C76-4301-44BB-E13C35EA5C68}"/>
              </a:ext>
            </a:extLst>
          </p:cNvPr>
          <p:cNvSpPr/>
          <p:nvPr/>
        </p:nvSpPr>
        <p:spPr>
          <a:xfrm>
            <a:off x="8322322" y="326536"/>
            <a:ext cx="2036001" cy="4786789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0106F16D-FAD7-6BFE-CDDB-957A1A51D28B}"/>
              </a:ext>
            </a:extLst>
          </p:cNvPr>
          <p:cNvSpPr txBox="1"/>
          <p:nvPr/>
        </p:nvSpPr>
        <p:spPr>
          <a:xfrm>
            <a:off x="8620093" y="3025869"/>
            <a:ext cx="1319436" cy="246221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Interprétabilité</a:t>
            </a:r>
          </a:p>
        </p:txBody>
      </p:sp>
      <p:cxnSp>
        <p:nvCxnSpPr>
          <p:cNvPr id="14" name="Connecteur droit avec flèche 13">
            <a:extLst>
              <a:ext uri="{FF2B5EF4-FFF2-40B4-BE49-F238E27FC236}">
                <a16:creationId xmlns:a16="http://schemas.microsoft.com/office/drawing/2014/main" id="{F7DE82E6-4313-FF23-B1C6-3428C0092A9D}"/>
              </a:ext>
            </a:extLst>
          </p:cNvPr>
          <p:cNvCxnSpPr>
            <a:cxnSpLocks/>
            <a:stCxn id="44" idx="2"/>
            <a:endCxn id="33" idx="0"/>
          </p:cNvCxnSpPr>
          <p:nvPr/>
        </p:nvCxnSpPr>
        <p:spPr>
          <a:xfrm>
            <a:off x="9279811" y="1873528"/>
            <a:ext cx="0" cy="36496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46A56A4D-D2CE-99FD-5CBB-A6A74AD9C105}"/>
              </a:ext>
            </a:extLst>
          </p:cNvPr>
          <p:cNvSpPr txBox="1"/>
          <p:nvPr/>
        </p:nvSpPr>
        <p:spPr>
          <a:xfrm>
            <a:off x="8620094" y="4425521"/>
            <a:ext cx="1319436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Limites et perspectives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647F91D1-CF31-AC94-5C4E-CA726A4469F1}"/>
              </a:ext>
            </a:extLst>
          </p:cNvPr>
          <p:cNvSpPr txBox="1"/>
          <p:nvPr/>
        </p:nvSpPr>
        <p:spPr>
          <a:xfrm>
            <a:off x="8620093" y="3698586"/>
            <a:ext cx="1319436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Sélection et recommandations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C9521F34-7BC0-5888-AAF0-C9432290876D}"/>
              </a:ext>
            </a:extLst>
          </p:cNvPr>
          <p:cNvSpPr txBox="1"/>
          <p:nvPr/>
        </p:nvSpPr>
        <p:spPr>
          <a:xfrm>
            <a:off x="8620093" y="2238490"/>
            <a:ext cx="1319436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Évaluation comparative</a:t>
            </a:r>
          </a:p>
        </p:txBody>
      </p:sp>
      <p:cxnSp>
        <p:nvCxnSpPr>
          <p:cNvPr id="34" name="Connecteur droit avec flèche 33">
            <a:extLst>
              <a:ext uri="{FF2B5EF4-FFF2-40B4-BE49-F238E27FC236}">
                <a16:creationId xmlns:a16="http://schemas.microsoft.com/office/drawing/2014/main" id="{EC8C48C3-7BA9-6FCF-8D48-66FBFFBBF16D}"/>
              </a:ext>
            </a:extLst>
          </p:cNvPr>
          <p:cNvCxnSpPr>
            <a:cxnSpLocks/>
            <a:stCxn id="6" idx="2"/>
            <a:endCxn id="32" idx="0"/>
          </p:cNvCxnSpPr>
          <p:nvPr/>
        </p:nvCxnSpPr>
        <p:spPr>
          <a:xfrm>
            <a:off x="9279811" y="3272090"/>
            <a:ext cx="0" cy="42649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necteur droit avec flèche 36">
            <a:extLst>
              <a:ext uri="{FF2B5EF4-FFF2-40B4-BE49-F238E27FC236}">
                <a16:creationId xmlns:a16="http://schemas.microsoft.com/office/drawing/2014/main" id="{E8A56A3E-BFD4-278A-7C0F-22AF8318C5F9}"/>
              </a:ext>
            </a:extLst>
          </p:cNvPr>
          <p:cNvCxnSpPr>
            <a:cxnSpLocks/>
            <a:stCxn id="33" idx="2"/>
            <a:endCxn id="6" idx="0"/>
          </p:cNvCxnSpPr>
          <p:nvPr/>
        </p:nvCxnSpPr>
        <p:spPr>
          <a:xfrm>
            <a:off x="9279811" y="2638600"/>
            <a:ext cx="0" cy="3872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CFB2261F-7E55-25A9-9A4B-F3C9303E4119}"/>
              </a:ext>
            </a:extLst>
          </p:cNvPr>
          <p:cNvSpPr txBox="1"/>
          <p:nvPr/>
        </p:nvSpPr>
        <p:spPr>
          <a:xfrm>
            <a:off x="8635518" y="-3188"/>
            <a:ext cx="1304011" cy="307777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107950" dist="12700" dir="5400000" algn="ctr">
              <a:srgbClr val="C7FDD9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12700" prstMaterial="matte">
            <a:bevelT w="63500" h="63500"/>
            <a:contourClr>
              <a:srgbClr val="FFFFFF"/>
            </a:contourClr>
          </a:sp3d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1400">
                <a:solidFill>
                  <a:srgbClr val="002060"/>
                </a:solidFill>
              </a:defRPr>
            </a:lvl1pPr>
          </a:lstStyle>
          <a:p>
            <a:r>
              <a:rPr lang="fr-FR" dirty="0"/>
              <a:t>Deep Learning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9180FE5E-3B96-EF02-8892-7F1AB6A32749}"/>
              </a:ext>
            </a:extLst>
          </p:cNvPr>
          <p:cNvSpPr txBox="1"/>
          <p:nvPr/>
        </p:nvSpPr>
        <p:spPr>
          <a:xfrm>
            <a:off x="8620093" y="674664"/>
            <a:ext cx="1319436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Définition des critères de sélection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E5250069-1680-49C1-1827-1432A28B5884}"/>
              </a:ext>
            </a:extLst>
          </p:cNvPr>
          <p:cNvSpPr txBox="1"/>
          <p:nvPr/>
        </p:nvSpPr>
        <p:spPr>
          <a:xfrm>
            <a:off x="8620093" y="1473418"/>
            <a:ext cx="1319436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/>
              <a:t>Exploration et  expérimentation</a:t>
            </a:r>
          </a:p>
        </p:txBody>
      </p:sp>
      <p:cxnSp>
        <p:nvCxnSpPr>
          <p:cNvPr id="55" name="Connecteur droit avec flèche 54">
            <a:extLst>
              <a:ext uri="{FF2B5EF4-FFF2-40B4-BE49-F238E27FC236}">
                <a16:creationId xmlns:a16="http://schemas.microsoft.com/office/drawing/2014/main" id="{7943E845-E1B5-3DA9-6EC7-11B84DA52C9A}"/>
              </a:ext>
            </a:extLst>
          </p:cNvPr>
          <p:cNvCxnSpPr>
            <a:cxnSpLocks/>
            <a:stCxn id="43" idx="2"/>
            <a:endCxn id="44" idx="0"/>
          </p:cNvCxnSpPr>
          <p:nvPr/>
        </p:nvCxnSpPr>
        <p:spPr>
          <a:xfrm>
            <a:off x="9279811" y="1074774"/>
            <a:ext cx="0" cy="39864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 droit avec flèche 64">
            <a:extLst>
              <a:ext uri="{FF2B5EF4-FFF2-40B4-BE49-F238E27FC236}">
                <a16:creationId xmlns:a16="http://schemas.microsoft.com/office/drawing/2014/main" id="{069C4609-3928-3E85-7131-C1CE220629BE}"/>
              </a:ext>
            </a:extLst>
          </p:cNvPr>
          <p:cNvCxnSpPr>
            <a:cxnSpLocks/>
            <a:stCxn id="32" idx="2"/>
            <a:endCxn id="22" idx="0"/>
          </p:cNvCxnSpPr>
          <p:nvPr/>
        </p:nvCxnSpPr>
        <p:spPr>
          <a:xfrm>
            <a:off x="9279811" y="4098696"/>
            <a:ext cx="1" cy="326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7528EAC-EF83-7C13-4140-D5BA3B2BDDAF}"/>
              </a:ext>
            </a:extLst>
          </p:cNvPr>
          <p:cNvSpPr/>
          <p:nvPr/>
        </p:nvSpPr>
        <p:spPr>
          <a:xfrm>
            <a:off x="1859479" y="6399251"/>
            <a:ext cx="9139496" cy="635124"/>
          </a:xfrm>
          <a:prstGeom prst="rect">
            <a:avLst/>
          </a:prstGeom>
          <a:solidFill>
            <a:schemeClr val="bg1"/>
          </a:solidFill>
          <a:ln w="6350">
            <a:solidFill>
              <a:srgbClr val="0070C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AAD267F-11E3-C423-F822-856103A64F1D}"/>
              </a:ext>
            </a:extLst>
          </p:cNvPr>
          <p:cNvSpPr txBox="1"/>
          <p:nvPr/>
        </p:nvSpPr>
        <p:spPr>
          <a:xfrm>
            <a:off x="8133848" y="6535161"/>
            <a:ext cx="1198327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rgbClr val="002060"/>
                </a:solidFill>
              </a:rPr>
              <a:t>Sélection et recommandations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B33EF49E-55D8-C82A-CC07-0DEE2E7D24B4}"/>
              </a:ext>
            </a:extLst>
          </p:cNvPr>
          <p:cNvSpPr txBox="1"/>
          <p:nvPr/>
        </p:nvSpPr>
        <p:spPr>
          <a:xfrm>
            <a:off x="5224143" y="6535161"/>
            <a:ext cx="1198327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rgbClr val="002060"/>
                </a:solidFill>
              </a:rPr>
              <a:t>Évaluation comparative</a:t>
            </a:r>
          </a:p>
        </p:txBody>
      </p:sp>
      <p:cxnSp>
        <p:nvCxnSpPr>
          <p:cNvPr id="29" name="Connecteur droit avec flèche 28">
            <a:extLst>
              <a:ext uri="{FF2B5EF4-FFF2-40B4-BE49-F238E27FC236}">
                <a16:creationId xmlns:a16="http://schemas.microsoft.com/office/drawing/2014/main" id="{512F9D6E-98E4-79DB-4F7C-2C391D0A4BE1}"/>
              </a:ext>
            </a:extLst>
          </p:cNvPr>
          <p:cNvCxnSpPr>
            <a:cxnSpLocks/>
          </p:cNvCxnSpPr>
          <p:nvPr/>
        </p:nvCxnSpPr>
        <p:spPr>
          <a:xfrm>
            <a:off x="6426470" y="6735216"/>
            <a:ext cx="3012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ZoneTexte 29">
            <a:extLst>
              <a:ext uri="{FF2B5EF4-FFF2-40B4-BE49-F238E27FC236}">
                <a16:creationId xmlns:a16="http://schemas.microsoft.com/office/drawing/2014/main" id="{591CC1B5-6D58-10FF-5CE5-637816144710}"/>
              </a:ext>
            </a:extLst>
          </p:cNvPr>
          <p:cNvSpPr txBox="1"/>
          <p:nvPr/>
        </p:nvSpPr>
        <p:spPr>
          <a:xfrm>
            <a:off x="1959171" y="6535161"/>
            <a:ext cx="1319436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rgbClr val="002060"/>
                </a:solidFill>
              </a:rPr>
              <a:t>Définition des critères de sélection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1802F8F-D327-CDAC-07F6-E291934FF767}"/>
              </a:ext>
            </a:extLst>
          </p:cNvPr>
          <p:cNvSpPr txBox="1"/>
          <p:nvPr/>
        </p:nvSpPr>
        <p:spPr>
          <a:xfrm>
            <a:off x="3596023" y="6535161"/>
            <a:ext cx="1319436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rgbClr val="002060"/>
                </a:solidFill>
              </a:rPr>
              <a:t>Exploration et Expérimentation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18EC6B94-7099-E72F-EA4C-4DFCF52B5A7A}"/>
              </a:ext>
            </a:extLst>
          </p:cNvPr>
          <p:cNvCxnSpPr>
            <a:cxnSpLocks/>
          </p:cNvCxnSpPr>
          <p:nvPr/>
        </p:nvCxnSpPr>
        <p:spPr>
          <a:xfrm>
            <a:off x="7839992" y="6735216"/>
            <a:ext cx="2981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necteur droit avec flèche 35">
            <a:extLst>
              <a:ext uri="{FF2B5EF4-FFF2-40B4-BE49-F238E27FC236}">
                <a16:creationId xmlns:a16="http://schemas.microsoft.com/office/drawing/2014/main" id="{81DB7209-C3A4-89FE-965C-FBD3309EE819}"/>
              </a:ext>
            </a:extLst>
          </p:cNvPr>
          <p:cNvCxnSpPr>
            <a:cxnSpLocks/>
          </p:cNvCxnSpPr>
          <p:nvPr/>
        </p:nvCxnSpPr>
        <p:spPr>
          <a:xfrm>
            <a:off x="4922864" y="6735216"/>
            <a:ext cx="3012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DEAEBF52-DF1A-C564-9DA0-CF371F58AB7B}"/>
              </a:ext>
            </a:extLst>
          </p:cNvPr>
          <p:cNvCxnSpPr>
            <a:cxnSpLocks/>
          </p:cNvCxnSpPr>
          <p:nvPr/>
        </p:nvCxnSpPr>
        <p:spPr>
          <a:xfrm>
            <a:off x="3294744" y="6735216"/>
            <a:ext cx="30127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ZoneTexte 39">
            <a:extLst>
              <a:ext uri="{FF2B5EF4-FFF2-40B4-BE49-F238E27FC236}">
                <a16:creationId xmlns:a16="http://schemas.microsoft.com/office/drawing/2014/main" id="{828516E3-6BCE-DD9C-6ACF-99B1B64BDC15}"/>
              </a:ext>
            </a:extLst>
          </p:cNvPr>
          <p:cNvSpPr txBox="1"/>
          <p:nvPr/>
        </p:nvSpPr>
        <p:spPr>
          <a:xfrm>
            <a:off x="9630318" y="6535161"/>
            <a:ext cx="1108970" cy="400110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1000" dirty="0">
                <a:solidFill>
                  <a:srgbClr val="002060"/>
                </a:solidFill>
              </a:rPr>
              <a:t>Limites et perspectives</a:t>
            </a:r>
          </a:p>
        </p:txBody>
      </p:sp>
      <p:cxnSp>
        <p:nvCxnSpPr>
          <p:cNvPr id="45" name="Connecteur droit avec flèche 44">
            <a:extLst>
              <a:ext uri="{FF2B5EF4-FFF2-40B4-BE49-F238E27FC236}">
                <a16:creationId xmlns:a16="http://schemas.microsoft.com/office/drawing/2014/main" id="{865860F4-143B-C505-48EA-7E4477830AA5}"/>
              </a:ext>
            </a:extLst>
          </p:cNvPr>
          <p:cNvCxnSpPr>
            <a:cxnSpLocks/>
          </p:cNvCxnSpPr>
          <p:nvPr/>
        </p:nvCxnSpPr>
        <p:spPr>
          <a:xfrm>
            <a:off x="9332175" y="6735216"/>
            <a:ext cx="29814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55BBFD6F-DDFC-C479-AFA3-E39ADB67090B}"/>
              </a:ext>
            </a:extLst>
          </p:cNvPr>
          <p:cNvGrpSpPr/>
          <p:nvPr/>
        </p:nvGrpSpPr>
        <p:grpSpPr>
          <a:xfrm>
            <a:off x="6727242" y="6535161"/>
            <a:ext cx="1108970" cy="400110"/>
            <a:chOff x="6062436" y="3626847"/>
            <a:chExt cx="1108970" cy="400110"/>
          </a:xfrm>
        </p:grpSpPr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1379E2F5-3BEB-E1A0-F919-2DAFFF0B0F7F}"/>
                </a:ext>
              </a:extLst>
            </p:cNvPr>
            <p:cNvSpPr txBox="1"/>
            <p:nvPr/>
          </p:nvSpPr>
          <p:spPr>
            <a:xfrm>
              <a:off x="6062436" y="3626847"/>
              <a:ext cx="1108970" cy="400110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endParaRPr lang="fr-FR" sz="1000" dirty="0">
                <a:solidFill>
                  <a:srgbClr val="002060"/>
                </a:solidFill>
              </a:endParaRPr>
            </a:p>
            <a:p>
              <a:pPr algn="ctr"/>
              <a:endParaRPr lang="fr-FR" sz="1000" dirty="0">
                <a:solidFill>
                  <a:srgbClr val="002060"/>
                </a:solidFill>
              </a:endParaRPr>
            </a:p>
          </p:txBody>
        </p:sp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BE502F8B-B19F-18A2-DCF5-2916D067FBCA}"/>
                </a:ext>
              </a:extLst>
            </p:cNvPr>
            <p:cNvSpPr txBox="1"/>
            <p:nvPr/>
          </p:nvSpPr>
          <p:spPr>
            <a:xfrm>
              <a:off x="6105105" y="3703792"/>
              <a:ext cx="1023633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00" dirty="0">
                  <a:solidFill>
                    <a:srgbClr val="002060"/>
                  </a:solidFill>
                </a:rPr>
                <a:t>Interprétabilité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7177301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B43938-A5D4-8367-C00F-724ED57367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F915C8BF-7D6C-6442-A898-6E0EA9A20C50}"/>
              </a:ext>
            </a:extLst>
          </p:cNvPr>
          <p:cNvSpPr txBox="1"/>
          <p:nvPr/>
        </p:nvSpPr>
        <p:spPr>
          <a:xfrm>
            <a:off x="0" y="0"/>
            <a:ext cx="925253" cy="369332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fr-FR" dirty="0"/>
              <a:t>Malade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75AC708-40D5-86D6-063C-F4BE87295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7835" y="510908"/>
            <a:ext cx="1959213" cy="197298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DF952975-503C-8912-430D-19652D3E85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8719" y="415516"/>
            <a:ext cx="2012783" cy="2030408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13569644-97C6-402D-3810-DF19EFCDD8FB}"/>
              </a:ext>
            </a:extLst>
          </p:cNvPr>
          <p:cNvSpPr txBox="1"/>
          <p:nvPr/>
        </p:nvSpPr>
        <p:spPr>
          <a:xfrm rot="16200000">
            <a:off x="375988" y="3147829"/>
            <a:ext cx="55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Full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05C58E78-63D0-ED1F-3657-4F76FB19FBE5}"/>
              </a:ext>
            </a:extLst>
          </p:cNvPr>
          <p:cNvSpPr txBox="1"/>
          <p:nvPr/>
        </p:nvSpPr>
        <p:spPr>
          <a:xfrm rot="16200000">
            <a:off x="3332380" y="3214970"/>
            <a:ext cx="92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Croped</a:t>
            </a:r>
            <a:endParaRPr lang="fr-FR" dirty="0">
              <a:solidFill>
                <a:srgbClr val="002060"/>
              </a:solidFill>
            </a:endParaRP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DA4B61FB-D48F-285A-3135-9A60619E4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2211" y="486811"/>
            <a:ext cx="1955073" cy="1972986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8DBF8FC-B5EC-B901-0083-995D392368A6}"/>
              </a:ext>
            </a:extLst>
          </p:cNvPr>
          <p:cNvSpPr txBox="1"/>
          <p:nvPr/>
        </p:nvSpPr>
        <p:spPr>
          <a:xfrm>
            <a:off x="1338832" y="49285"/>
            <a:ext cx="1023381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900" dirty="0">
                <a:highlight>
                  <a:srgbClr val="FFFF00"/>
                </a:highlight>
              </a:rPr>
              <a:t>/</a:t>
            </a:r>
            <a:r>
              <a:rPr lang="fr-FR" sz="900" dirty="0" err="1">
                <a:highlight>
                  <a:srgbClr val="FFFF00"/>
                </a:highlight>
              </a:rPr>
              <a:t>workspaces</a:t>
            </a:r>
            <a:r>
              <a:rPr lang="fr-FR" sz="900" dirty="0">
                <a:highlight>
                  <a:srgbClr val="FFFF00"/>
                </a:highlight>
              </a:rPr>
              <a:t>/app/</a:t>
            </a:r>
            <a:r>
              <a:rPr lang="fr-FR" sz="900" dirty="0" err="1">
                <a:highlight>
                  <a:srgbClr val="FFFF00"/>
                </a:highlight>
              </a:rPr>
              <a:t>comparisons</a:t>
            </a:r>
            <a:r>
              <a:rPr lang="fr-FR" sz="900" dirty="0">
                <a:highlight>
                  <a:srgbClr val="FFFF00"/>
                </a:highlight>
              </a:rPr>
              <a:t>/</a:t>
            </a:r>
            <a:r>
              <a:rPr lang="fr-FR" sz="900" dirty="0" err="1">
                <a:highlight>
                  <a:srgbClr val="FFFF00"/>
                </a:highlight>
              </a:rPr>
              <a:t>interpretability</a:t>
            </a:r>
            <a:r>
              <a:rPr lang="fr-FR" sz="900" dirty="0">
                <a:highlight>
                  <a:srgbClr val="FFFF00"/>
                </a:highlight>
              </a:rPr>
              <a:t>/</a:t>
            </a:r>
            <a:r>
              <a:rPr lang="fr-FR" sz="900" dirty="0" err="1">
                <a:highlight>
                  <a:srgbClr val="FFFF00"/>
                </a:highlight>
              </a:rPr>
              <a:t>verif_bias_gradcam</a:t>
            </a:r>
            <a:r>
              <a:rPr lang="fr-FR" sz="900" dirty="0">
                <a:highlight>
                  <a:srgbClr val="FFFF00"/>
                </a:highlight>
              </a:rPr>
              <a:t>/bias_disease_full_3e123b1b-a57d-4689-8211-e270c19fd4a9___FREC_C.Rust 9962_full_apple_cedar_apple_original.png</a:t>
            </a:r>
          </a:p>
        </p:txBody>
      </p:sp>
      <p:pic>
        <p:nvPicPr>
          <p:cNvPr id="26" name="Image 25">
            <a:extLst>
              <a:ext uri="{FF2B5EF4-FFF2-40B4-BE49-F238E27FC236}">
                <a16:creationId xmlns:a16="http://schemas.microsoft.com/office/drawing/2014/main" id="{6BDD36B8-7280-AB8D-CB44-D06F4CC784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0102" y="497000"/>
            <a:ext cx="1938793" cy="1972986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8E97FA59-CFD0-831B-D2C7-B0F9ABBB6C63}"/>
              </a:ext>
            </a:extLst>
          </p:cNvPr>
          <p:cNvSpPr txBox="1"/>
          <p:nvPr/>
        </p:nvSpPr>
        <p:spPr>
          <a:xfrm rot="16200000">
            <a:off x="6660189" y="3147829"/>
            <a:ext cx="5522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>
                <a:solidFill>
                  <a:srgbClr val="002060"/>
                </a:solidFill>
              </a:rPr>
              <a:t>Full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2243E7A-7C36-FFCF-E902-EB07C045D97E}"/>
              </a:ext>
            </a:extLst>
          </p:cNvPr>
          <p:cNvSpPr txBox="1"/>
          <p:nvPr/>
        </p:nvSpPr>
        <p:spPr>
          <a:xfrm rot="16200000">
            <a:off x="9204085" y="3201062"/>
            <a:ext cx="9269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>
                <a:solidFill>
                  <a:srgbClr val="002060"/>
                </a:solidFill>
              </a:rPr>
              <a:t>Croped</a:t>
            </a:r>
            <a:endParaRPr lang="fr-FR" dirty="0">
              <a:solidFill>
                <a:srgbClr val="002060"/>
              </a:solidFill>
            </a:endParaRPr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B5EFD583-CC7A-1C20-66C7-987A82021835}"/>
              </a:ext>
            </a:extLst>
          </p:cNvPr>
          <p:cNvCxnSpPr/>
          <p:nvPr/>
        </p:nvCxnSpPr>
        <p:spPr>
          <a:xfrm>
            <a:off x="6582665" y="383240"/>
            <a:ext cx="0" cy="6367968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8" name="Image 47">
            <a:extLst>
              <a:ext uri="{FF2B5EF4-FFF2-40B4-BE49-F238E27FC236}">
                <a16:creationId xmlns:a16="http://schemas.microsoft.com/office/drawing/2014/main" id="{88D8D4AC-80E9-7A18-38C3-DF21B8ABC4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358" y="2625870"/>
            <a:ext cx="1894144" cy="1631539"/>
          </a:xfrm>
          <a:prstGeom prst="rect">
            <a:avLst/>
          </a:prstGeom>
        </p:spPr>
      </p:pic>
      <p:pic>
        <p:nvPicPr>
          <p:cNvPr id="50" name="Image 49">
            <a:extLst>
              <a:ext uri="{FF2B5EF4-FFF2-40B4-BE49-F238E27FC236}">
                <a16:creationId xmlns:a16="http://schemas.microsoft.com/office/drawing/2014/main" id="{94315D7B-F794-96BE-5D71-65EF97A8F3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814" y="4659518"/>
            <a:ext cx="2076688" cy="2091690"/>
          </a:xfrm>
          <a:prstGeom prst="rect">
            <a:avLst/>
          </a:prstGeom>
        </p:spPr>
      </p:pic>
      <p:pic>
        <p:nvPicPr>
          <p:cNvPr id="52" name="Image 51">
            <a:extLst>
              <a:ext uri="{FF2B5EF4-FFF2-40B4-BE49-F238E27FC236}">
                <a16:creationId xmlns:a16="http://schemas.microsoft.com/office/drawing/2014/main" id="{A08870C5-B758-7DAC-E79F-078FF1528A1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1868" y="2621306"/>
            <a:ext cx="2203871" cy="1891836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391FB74A-1687-669D-5CEB-FE84F22483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17835" y="4659518"/>
            <a:ext cx="2141220" cy="2141220"/>
          </a:xfrm>
          <a:prstGeom prst="rect">
            <a:avLst/>
          </a:prstGeom>
        </p:spPr>
      </p:pic>
      <p:pic>
        <p:nvPicPr>
          <p:cNvPr id="56" name="Image 55">
            <a:extLst>
              <a:ext uri="{FF2B5EF4-FFF2-40B4-BE49-F238E27FC236}">
                <a16:creationId xmlns:a16="http://schemas.microsoft.com/office/drawing/2014/main" id="{F40415AB-3A20-56F4-2990-06EB46BD2BF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48042" y="2621305"/>
            <a:ext cx="2107910" cy="1811367"/>
          </a:xfrm>
          <a:prstGeom prst="rect">
            <a:avLst/>
          </a:prstGeom>
        </p:spPr>
      </p:pic>
      <p:pic>
        <p:nvPicPr>
          <p:cNvPr id="58" name="Image 57">
            <a:extLst>
              <a:ext uri="{FF2B5EF4-FFF2-40B4-BE49-F238E27FC236}">
                <a16:creationId xmlns:a16="http://schemas.microsoft.com/office/drawing/2014/main" id="{06F7F345-4B7F-10BD-6B48-7AB24BFDBF9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48042" y="4659517"/>
            <a:ext cx="2034271" cy="2036673"/>
          </a:xfrm>
          <a:prstGeom prst="rect">
            <a:avLst/>
          </a:prstGeom>
        </p:spPr>
      </p:pic>
      <p:pic>
        <p:nvPicPr>
          <p:cNvPr id="60" name="Image 59">
            <a:extLst>
              <a:ext uri="{FF2B5EF4-FFF2-40B4-BE49-F238E27FC236}">
                <a16:creationId xmlns:a16="http://schemas.microsoft.com/office/drawing/2014/main" id="{74CFDC0E-9CB7-FBF2-E184-3943F2B0341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923249" y="2621305"/>
            <a:ext cx="2142785" cy="1811367"/>
          </a:xfrm>
          <a:prstGeom prst="rect">
            <a:avLst/>
          </a:prstGeom>
        </p:spPr>
      </p:pic>
      <p:pic>
        <p:nvPicPr>
          <p:cNvPr id="62" name="Image 61">
            <a:extLst>
              <a:ext uri="{FF2B5EF4-FFF2-40B4-BE49-F238E27FC236}">
                <a16:creationId xmlns:a16="http://schemas.microsoft.com/office/drawing/2014/main" id="{2159BC4C-F597-F50F-7037-17F8F0D224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923249" y="4659517"/>
            <a:ext cx="1950378" cy="1979488"/>
          </a:xfrm>
          <a:prstGeom prst="rect">
            <a:avLst/>
          </a:prstGeom>
        </p:spPr>
      </p:pic>
      <p:sp>
        <p:nvSpPr>
          <p:cNvPr id="63" name="ZoneTexte 62">
            <a:extLst>
              <a:ext uri="{FF2B5EF4-FFF2-40B4-BE49-F238E27FC236}">
                <a16:creationId xmlns:a16="http://schemas.microsoft.com/office/drawing/2014/main" id="{18AC0C5E-1AF8-6A82-64FD-0CD3E7D8CE7C}"/>
              </a:ext>
            </a:extLst>
          </p:cNvPr>
          <p:cNvSpPr txBox="1"/>
          <p:nvPr/>
        </p:nvSpPr>
        <p:spPr>
          <a:xfrm>
            <a:off x="1055316" y="205928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solidFill>
                  <a:srgbClr val="002060"/>
                </a:solidFill>
              </a:rPr>
              <a:t>Prédiction Apple = 0,9267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A77DEE45-5969-A07C-5EDF-9E07F9E74499}"/>
              </a:ext>
            </a:extLst>
          </p:cNvPr>
          <p:cNvSpPr txBox="1"/>
          <p:nvPr/>
        </p:nvSpPr>
        <p:spPr>
          <a:xfrm>
            <a:off x="4319977" y="225201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solidFill>
                  <a:srgbClr val="002060"/>
                </a:solidFill>
              </a:rPr>
              <a:t>Prédiction Apple = 0,7763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EEE915C7-283D-753A-3D0D-96460808D044}"/>
              </a:ext>
            </a:extLst>
          </p:cNvPr>
          <p:cNvSpPr txBox="1"/>
          <p:nvPr/>
        </p:nvSpPr>
        <p:spPr>
          <a:xfrm>
            <a:off x="7237709" y="235390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solidFill>
                  <a:srgbClr val="002060"/>
                </a:solidFill>
              </a:rPr>
              <a:t>Prédiction Apple = 0,7756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E4A7BB6D-C90A-1760-8F7D-0626A8AE1349}"/>
              </a:ext>
            </a:extLst>
          </p:cNvPr>
          <p:cNvSpPr txBox="1"/>
          <p:nvPr/>
        </p:nvSpPr>
        <p:spPr>
          <a:xfrm>
            <a:off x="10052463" y="249742"/>
            <a:ext cx="180369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100" b="1" dirty="0">
                <a:solidFill>
                  <a:srgbClr val="002060"/>
                </a:solidFill>
              </a:rPr>
              <a:t>Prédiction Apple = 0,5187</a:t>
            </a:r>
          </a:p>
        </p:txBody>
      </p:sp>
    </p:spTree>
    <p:extLst>
      <p:ext uri="{BB962C8B-B14F-4D97-AF65-F5344CB8AC3E}">
        <p14:creationId xmlns:p14="http://schemas.microsoft.com/office/powerpoint/2010/main" val="39059313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Rectangle 72">
            <a:extLst>
              <a:ext uri="{FF2B5EF4-FFF2-40B4-BE49-F238E27FC236}">
                <a16:creationId xmlns:a16="http://schemas.microsoft.com/office/drawing/2014/main" id="{534DDE21-69FD-13ED-A18A-AF8545949216}"/>
              </a:ext>
            </a:extLst>
          </p:cNvPr>
          <p:cNvSpPr/>
          <p:nvPr/>
        </p:nvSpPr>
        <p:spPr>
          <a:xfrm>
            <a:off x="1657393" y="3523156"/>
            <a:ext cx="7831409" cy="28484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80267EF-3377-9C5E-8A94-A34C3B62D2C7}"/>
              </a:ext>
            </a:extLst>
          </p:cNvPr>
          <p:cNvSpPr/>
          <p:nvPr/>
        </p:nvSpPr>
        <p:spPr>
          <a:xfrm>
            <a:off x="5375944" y="3534380"/>
            <a:ext cx="1636512" cy="51819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8AACBDD0-7736-021A-F5B9-14C6508748A8}"/>
              </a:ext>
            </a:extLst>
          </p:cNvPr>
          <p:cNvSpPr/>
          <p:nvPr/>
        </p:nvSpPr>
        <p:spPr>
          <a:xfrm>
            <a:off x="1675587" y="3523156"/>
            <a:ext cx="1511980" cy="51819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8" name="Rectangle 117">
            <a:extLst>
              <a:ext uri="{FF2B5EF4-FFF2-40B4-BE49-F238E27FC236}">
                <a16:creationId xmlns:a16="http://schemas.microsoft.com/office/drawing/2014/main" id="{3EDC41E7-40F5-892D-89C9-A0BDB7830E5F}"/>
              </a:ext>
            </a:extLst>
          </p:cNvPr>
          <p:cNvSpPr/>
          <p:nvPr/>
        </p:nvSpPr>
        <p:spPr>
          <a:xfrm>
            <a:off x="1657393" y="57460"/>
            <a:ext cx="7831409" cy="324603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0C0143D-5702-4E08-0603-97151BA2F956}"/>
              </a:ext>
            </a:extLst>
          </p:cNvPr>
          <p:cNvCxnSpPr>
            <a:cxnSpLocks/>
          </p:cNvCxnSpPr>
          <p:nvPr/>
        </p:nvCxnSpPr>
        <p:spPr>
          <a:xfrm>
            <a:off x="2113201" y="4993629"/>
            <a:ext cx="480167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6F2D20F9-ED71-7A9D-B56A-6E3C0C0C371F}"/>
              </a:ext>
            </a:extLst>
          </p:cNvPr>
          <p:cNvCxnSpPr>
            <a:cxnSpLocks/>
          </p:cNvCxnSpPr>
          <p:nvPr/>
        </p:nvCxnSpPr>
        <p:spPr>
          <a:xfrm>
            <a:off x="3938472" y="5081588"/>
            <a:ext cx="844998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Image 24" descr="Une image contenant Pathologie végétale, plante, arbre, feuille&#10;&#10;Le contenu généré par l’IA peut être incorrect.">
            <a:extLst>
              <a:ext uri="{FF2B5EF4-FFF2-40B4-BE49-F238E27FC236}">
                <a16:creationId xmlns:a16="http://schemas.microsoft.com/office/drawing/2014/main" id="{43CDF4C0-9DD9-5F36-5B3E-B5690F6D7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682" y="4744271"/>
            <a:ext cx="503978" cy="498715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D8433E13-B051-88A2-7546-F3B3273FA61E}"/>
              </a:ext>
            </a:extLst>
          </p:cNvPr>
          <p:cNvSpPr txBox="1"/>
          <p:nvPr/>
        </p:nvSpPr>
        <p:spPr>
          <a:xfrm>
            <a:off x="4017196" y="4582133"/>
            <a:ext cx="1095172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900" dirty="0">
                <a:cs typeface="Times New Roman" panose="02020603050405020304" pitchFamily="18" charset="0"/>
              </a:rPr>
              <a:t>Espèce : </a:t>
            </a:r>
            <a:r>
              <a:rPr lang="fr-FR" sz="900" dirty="0" err="1">
                <a:cs typeface="Times New Roman" panose="02020603050405020304" pitchFamily="18" charset="0"/>
              </a:rPr>
              <a:t>Grape</a:t>
            </a:r>
            <a:endParaRPr lang="fr-FR" sz="900" dirty="0">
              <a:cs typeface="Times New Roman" panose="02020603050405020304" pitchFamily="18" charset="0"/>
            </a:endParaRPr>
          </a:p>
          <a:p>
            <a:r>
              <a:rPr lang="fr-FR" sz="900" dirty="0">
                <a:cs typeface="Times New Roman" panose="02020603050405020304" pitchFamily="18" charset="0"/>
              </a:rPr>
              <a:t>Maladie: </a:t>
            </a:r>
            <a:r>
              <a:rPr lang="fr-FR" sz="900" dirty="0" err="1">
                <a:cs typeface="Times New Roman" panose="02020603050405020304" pitchFamily="18" charset="0"/>
              </a:rPr>
              <a:t>Healthy</a:t>
            </a:r>
            <a:endParaRPr lang="fr-FR" sz="900" dirty="0">
              <a:cs typeface="Times New Roman" panose="02020603050405020304" pitchFamily="18" charset="0"/>
            </a:endParaRPr>
          </a:p>
          <a:p>
            <a:r>
              <a:rPr lang="fr-FR" sz="900" dirty="0">
                <a:solidFill>
                  <a:schemeClr val="accent6">
                    <a:lumMod val="75000"/>
                  </a:schemeClr>
                </a:solidFill>
                <a:cs typeface="Times New Roman" panose="02020603050405020304" pitchFamily="18" charset="0"/>
              </a:rPr>
              <a:t>Confiance : 99,9%</a:t>
            </a:r>
          </a:p>
        </p:txBody>
      </p:sp>
      <p:cxnSp>
        <p:nvCxnSpPr>
          <p:cNvPr id="35" name="Connecteur droit avec flèche 34">
            <a:extLst>
              <a:ext uri="{FF2B5EF4-FFF2-40B4-BE49-F238E27FC236}">
                <a16:creationId xmlns:a16="http://schemas.microsoft.com/office/drawing/2014/main" id="{8E4D0DB3-EBF5-FCF3-3012-25DC90ACAC69}"/>
              </a:ext>
            </a:extLst>
          </p:cNvPr>
          <p:cNvCxnSpPr>
            <a:cxnSpLocks/>
          </p:cNvCxnSpPr>
          <p:nvPr/>
        </p:nvCxnSpPr>
        <p:spPr>
          <a:xfrm>
            <a:off x="5645525" y="5094340"/>
            <a:ext cx="480167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3" name="Image 32">
            <a:extLst>
              <a:ext uri="{FF2B5EF4-FFF2-40B4-BE49-F238E27FC236}">
                <a16:creationId xmlns:a16="http://schemas.microsoft.com/office/drawing/2014/main" id="{9C88B8DF-3D0A-6557-5D40-9345A1516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9624" y="4772764"/>
            <a:ext cx="510546" cy="634401"/>
          </a:xfrm>
          <a:prstGeom prst="rect">
            <a:avLst/>
          </a:prstGeom>
        </p:spPr>
      </p:pic>
      <p:cxnSp>
        <p:nvCxnSpPr>
          <p:cNvPr id="68" name="Connecteur droit avec flèche 67">
            <a:extLst>
              <a:ext uri="{FF2B5EF4-FFF2-40B4-BE49-F238E27FC236}">
                <a16:creationId xmlns:a16="http://schemas.microsoft.com/office/drawing/2014/main" id="{58693D2A-BDAA-097A-8D07-C9578819DBC3}"/>
              </a:ext>
            </a:extLst>
          </p:cNvPr>
          <p:cNvCxnSpPr>
            <a:cxnSpLocks/>
          </p:cNvCxnSpPr>
          <p:nvPr/>
        </p:nvCxnSpPr>
        <p:spPr>
          <a:xfrm>
            <a:off x="7369167" y="4785457"/>
            <a:ext cx="501543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1" name="ZoneTexte 70">
            <a:extLst>
              <a:ext uri="{FF2B5EF4-FFF2-40B4-BE49-F238E27FC236}">
                <a16:creationId xmlns:a16="http://schemas.microsoft.com/office/drawing/2014/main" id="{6B05D9C6-1EFD-4412-FAAF-FD5F3AA8BFDC}"/>
              </a:ext>
            </a:extLst>
          </p:cNvPr>
          <p:cNvSpPr txBox="1"/>
          <p:nvPr/>
        </p:nvSpPr>
        <p:spPr>
          <a:xfrm>
            <a:off x="7602111" y="4809907"/>
            <a:ext cx="1747594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700">
                <a:cs typeface="Times New Roman" panose="02020603050405020304" pitchFamily="18" charset="0"/>
              </a:defRPr>
            </a:lvl1pPr>
          </a:lstStyle>
          <a:p>
            <a:r>
              <a:rPr lang="fr-FR" sz="900" dirty="0"/>
              <a:t>Espèce : </a:t>
            </a:r>
            <a:r>
              <a:rPr lang="fr-FR" sz="900" dirty="0" err="1"/>
              <a:t>Tomato</a:t>
            </a:r>
            <a:endParaRPr lang="fr-FR" sz="900" dirty="0"/>
          </a:p>
          <a:p>
            <a:r>
              <a:rPr lang="fr-FR" sz="900" dirty="0"/>
              <a:t>Maladie : Yellow </a:t>
            </a:r>
            <a:r>
              <a:rPr lang="fr-FR" sz="900" dirty="0" err="1"/>
              <a:t>Leaf</a:t>
            </a:r>
            <a:r>
              <a:rPr lang="fr-FR" sz="900" dirty="0"/>
              <a:t> </a:t>
            </a:r>
            <a:r>
              <a:rPr lang="fr-FR" sz="900" dirty="0" err="1"/>
              <a:t>Curl</a:t>
            </a:r>
            <a:r>
              <a:rPr lang="fr-FR" sz="900" dirty="0"/>
              <a:t> Virus</a:t>
            </a:r>
          </a:p>
          <a:p>
            <a:r>
              <a:rPr lang="fr-FR" sz="900" dirty="0">
                <a:solidFill>
                  <a:schemeClr val="accent6">
                    <a:lumMod val="75000"/>
                  </a:schemeClr>
                </a:solidFill>
              </a:rPr>
              <a:t>Confiance : 99.8%</a:t>
            </a:r>
          </a:p>
        </p:txBody>
      </p:sp>
      <p:sp>
        <p:nvSpPr>
          <p:cNvPr id="72" name="ZoneTexte 71">
            <a:extLst>
              <a:ext uri="{FF2B5EF4-FFF2-40B4-BE49-F238E27FC236}">
                <a16:creationId xmlns:a16="http://schemas.microsoft.com/office/drawing/2014/main" id="{B385C9A3-0939-5BC6-C7A3-677F38A390F3}"/>
              </a:ext>
            </a:extLst>
          </p:cNvPr>
          <p:cNvSpPr txBox="1"/>
          <p:nvPr/>
        </p:nvSpPr>
        <p:spPr>
          <a:xfrm>
            <a:off x="244051" y="3373785"/>
            <a:ext cx="1266693" cy="2616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fr-FR" sz="1100" dirty="0"/>
              <a:t>Ce qu’on a retenu</a:t>
            </a:r>
          </a:p>
        </p:txBody>
      </p:sp>
      <p:cxnSp>
        <p:nvCxnSpPr>
          <p:cNvPr id="75" name="Connecteur droit 74">
            <a:extLst>
              <a:ext uri="{FF2B5EF4-FFF2-40B4-BE49-F238E27FC236}">
                <a16:creationId xmlns:a16="http://schemas.microsoft.com/office/drawing/2014/main" id="{A3EE5915-68B8-CE17-8AAE-3BDE37AE9944}"/>
              </a:ext>
            </a:extLst>
          </p:cNvPr>
          <p:cNvCxnSpPr/>
          <p:nvPr/>
        </p:nvCxnSpPr>
        <p:spPr>
          <a:xfrm>
            <a:off x="5073424" y="4162058"/>
            <a:ext cx="0" cy="1662136"/>
          </a:xfrm>
          <a:prstGeom prst="line">
            <a:avLst/>
          </a:prstGeom>
          <a:ln w="9525">
            <a:solidFill>
              <a:schemeClr val="accent1">
                <a:lumMod val="60000"/>
                <a:lumOff val="40000"/>
              </a:schemeClr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Forme libre : forme 98">
            <a:extLst>
              <a:ext uri="{FF2B5EF4-FFF2-40B4-BE49-F238E27FC236}">
                <a16:creationId xmlns:a16="http://schemas.microsoft.com/office/drawing/2014/main" id="{941DCA93-DC81-A9EF-CBFE-F3B300CE36CE}"/>
              </a:ext>
            </a:extLst>
          </p:cNvPr>
          <p:cNvSpPr/>
          <p:nvPr/>
        </p:nvSpPr>
        <p:spPr>
          <a:xfrm>
            <a:off x="1706937" y="141123"/>
            <a:ext cx="4156937" cy="3044849"/>
          </a:xfrm>
          <a:custGeom>
            <a:avLst/>
            <a:gdLst>
              <a:gd name="csX0" fmla="*/ 3777064 w 4156937"/>
              <a:gd name="csY0" fmla="*/ 353203 h 3044849"/>
              <a:gd name="csX1" fmla="*/ 3308603 w 4156937"/>
              <a:gd name="csY1" fmla="*/ 60415 h 3044849"/>
              <a:gd name="csX2" fmla="*/ 1520343 w 4156937"/>
              <a:gd name="csY2" fmla="*/ 33389 h 3044849"/>
              <a:gd name="csX3" fmla="*/ 236579 w 4156937"/>
              <a:gd name="csY3" fmla="*/ 200053 h 3044849"/>
              <a:gd name="csX4" fmla="*/ 69915 w 4156937"/>
              <a:gd name="csY4" fmla="*/ 2037862 h 3044849"/>
              <a:gd name="csX5" fmla="*/ 281623 w 4156937"/>
              <a:gd name="csY5" fmla="*/ 2902713 h 3044849"/>
              <a:gd name="csX6" fmla="*/ 2916717 w 4156937"/>
              <a:gd name="csY6" fmla="*/ 2934244 h 3044849"/>
              <a:gd name="csX7" fmla="*/ 4123905 w 4156937"/>
              <a:gd name="csY7" fmla="*/ 2821633 h 3044849"/>
              <a:gd name="csX8" fmla="*/ 3777064 w 4156937"/>
              <a:gd name="csY8" fmla="*/ 353203 h 304484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4156937" h="3044849">
                <a:moveTo>
                  <a:pt x="3777064" y="353203"/>
                </a:moveTo>
                <a:cubicBezTo>
                  <a:pt x="3641180" y="-107000"/>
                  <a:pt x="3684723" y="113717"/>
                  <a:pt x="3308603" y="60415"/>
                </a:cubicBezTo>
                <a:cubicBezTo>
                  <a:pt x="2932483" y="7113"/>
                  <a:pt x="2032347" y="10116"/>
                  <a:pt x="1520343" y="33389"/>
                </a:cubicBezTo>
                <a:cubicBezTo>
                  <a:pt x="1008339" y="56662"/>
                  <a:pt x="478317" y="-134026"/>
                  <a:pt x="236579" y="200053"/>
                </a:cubicBezTo>
                <a:cubicBezTo>
                  <a:pt x="-5159" y="534132"/>
                  <a:pt x="62408" y="1587419"/>
                  <a:pt x="69915" y="2037862"/>
                </a:cubicBezTo>
                <a:cubicBezTo>
                  <a:pt x="77422" y="2488305"/>
                  <a:pt x="-192844" y="2753316"/>
                  <a:pt x="281623" y="2902713"/>
                </a:cubicBezTo>
                <a:cubicBezTo>
                  <a:pt x="756090" y="3052110"/>
                  <a:pt x="2276337" y="2947757"/>
                  <a:pt x="2916717" y="2934244"/>
                </a:cubicBezTo>
                <a:cubicBezTo>
                  <a:pt x="3557097" y="2920731"/>
                  <a:pt x="3982015" y="3255560"/>
                  <a:pt x="4123905" y="2821633"/>
                </a:cubicBezTo>
                <a:cubicBezTo>
                  <a:pt x="4265795" y="2387706"/>
                  <a:pt x="3912948" y="813406"/>
                  <a:pt x="3777064" y="35320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100" name="Image 99">
            <a:extLst>
              <a:ext uri="{FF2B5EF4-FFF2-40B4-BE49-F238E27FC236}">
                <a16:creationId xmlns:a16="http://schemas.microsoft.com/office/drawing/2014/main" id="{89AB6613-89A4-D04B-567E-2A79AD706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195" y="544139"/>
            <a:ext cx="883876" cy="771918"/>
          </a:xfrm>
          <a:prstGeom prst="rect">
            <a:avLst/>
          </a:prstGeom>
        </p:spPr>
      </p:pic>
      <p:pic>
        <p:nvPicPr>
          <p:cNvPr id="101" name="Image 100">
            <a:extLst>
              <a:ext uri="{FF2B5EF4-FFF2-40B4-BE49-F238E27FC236}">
                <a16:creationId xmlns:a16="http://schemas.microsoft.com/office/drawing/2014/main" id="{9D2A6FCA-7FAD-4DCD-CAF8-E9B975458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91821" y="544140"/>
            <a:ext cx="834934" cy="768080"/>
          </a:xfrm>
          <a:prstGeom prst="rect">
            <a:avLst/>
          </a:prstGeom>
        </p:spPr>
      </p:pic>
      <p:pic>
        <p:nvPicPr>
          <p:cNvPr id="102" name="Image 101">
            <a:extLst>
              <a:ext uri="{FF2B5EF4-FFF2-40B4-BE49-F238E27FC236}">
                <a16:creationId xmlns:a16="http://schemas.microsoft.com/office/drawing/2014/main" id="{E9A265BC-083C-1414-AB58-C2252201D5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1505" y="544138"/>
            <a:ext cx="1408528" cy="768080"/>
          </a:xfrm>
          <a:prstGeom prst="rect">
            <a:avLst/>
          </a:prstGeom>
        </p:spPr>
      </p:pic>
      <p:pic>
        <p:nvPicPr>
          <p:cNvPr id="103" name="Image 102">
            <a:extLst>
              <a:ext uri="{FF2B5EF4-FFF2-40B4-BE49-F238E27FC236}">
                <a16:creationId xmlns:a16="http://schemas.microsoft.com/office/drawing/2014/main" id="{91417A8D-3703-A439-0686-4F8F4D7E205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31732" y="1346805"/>
            <a:ext cx="1366980" cy="768080"/>
          </a:xfrm>
          <a:prstGeom prst="rect">
            <a:avLst/>
          </a:prstGeom>
        </p:spPr>
      </p:pic>
      <p:pic>
        <p:nvPicPr>
          <p:cNvPr id="104" name="Image 103">
            <a:extLst>
              <a:ext uri="{FF2B5EF4-FFF2-40B4-BE49-F238E27FC236}">
                <a16:creationId xmlns:a16="http://schemas.microsoft.com/office/drawing/2014/main" id="{0EDC7D95-EB27-C0B3-FFDD-2DE591F304A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52402" y="1346805"/>
            <a:ext cx="1103368" cy="768080"/>
          </a:xfrm>
          <a:prstGeom prst="rect">
            <a:avLst/>
          </a:prstGeom>
        </p:spPr>
      </p:pic>
      <p:pic>
        <p:nvPicPr>
          <p:cNvPr id="105" name="Image 104">
            <a:extLst>
              <a:ext uri="{FF2B5EF4-FFF2-40B4-BE49-F238E27FC236}">
                <a16:creationId xmlns:a16="http://schemas.microsoft.com/office/drawing/2014/main" id="{D881EDC4-728A-4E3A-4510-217D093A5D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96046" y="1346805"/>
            <a:ext cx="1137111" cy="768080"/>
          </a:xfrm>
          <a:prstGeom prst="rect">
            <a:avLst/>
          </a:prstGeom>
        </p:spPr>
      </p:pic>
      <p:pic>
        <p:nvPicPr>
          <p:cNvPr id="106" name="Image 105">
            <a:extLst>
              <a:ext uri="{FF2B5EF4-FFF2-40B4-BE49-F238E27FC236}">
                <a16:creationId xmlns:a16="http://schemas.microsoft.com/office/drawing/2014/main" id="{FA5D92D2-EFBB-142C-4A9D-A7420ADB4B5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47631" y="2141150"/>
            <a:ext cx="1021212" cy="768079"/>
          </a:xfrm>
          <a:prstGeom prst="rect">
            <a:avLst/>
          </a:prstGeom>
        </p:spPr>
      </p:pic>
      <p:pic>
        <p:nvPicPr>
          <p:cNvPr id="107" name="Image 106">
            <a:extLst>
              <a:ext uri="{FF2B5EF4-FFF2-40B4-BE49-F238E27FC236}">
                <a16:creationId xmlns:a16="http://schemas.microsoft.com/office/drawing/2014/main" id="{7D9A7916-A50C-1897-FCD8-0E08EA0A980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8843" y="2149472"/>
            <a:ext cx="991547" cy="759757"/>
          </a:xfrm>
          <a:prstGeom prst="rect">
            <a:avLst/>
          </a:prstGeom>
        </p:spPr>
      </p:pic>
      <p:pic>
        <p:nvPicPr>
          <p:cNvPr id="108" name="Image 107">
            <a:extLst>
              <a:ext uri="{FF2B5EF4-FFF2-40B4-BE49-F238E27FC236}">
                <a16:creationId xmlns:a16="http://schemas.microsoft.com/office/drawing/2014/main" id="{45421198-0872-7CED-6FF2-E34ED9C485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090055" y="2141150"/>
            <a:ext cx="1285889" cy="759757"/>
          </a:xfrm>
          <a:prstGeom prst="rect">
            <a:avLst/>
          </a:prstGeom>
        </p:spPr>
      </p:pic>
      <p:pic>
        <p:nvPicPr>
          <p:cNvPr id="109" name="Image 108">
            <a:extLst>
              <a:ext uri="{FF2B5EF4-FFF2-40B4-BE49-F238E27FC236}">
                <a16:creationId xmlns:a16="http://schemas.microsoft.com/office/drawing/2014/main" id="{E881F892-0DFD-580E-4DB9-593EB2B2D4C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82143" y="1004352"/>
            <a:ext cx="1030313" cy="1298561"/>
          </a:xfrm>
          <a:prstGeom prst="rect">
            <a:avLst/>
          </a:prstGeom>
        </p:spPr>
      </p:pic>
      <p:sp>
        <p:nvSpPr>
          <p:cNvPr id="110" name="ZoneTexte 109">
            <a:extLst>
              <a:ext uri="{FF2B5EF4-FFF2-40B4-BE49-F238E27FC236}">
                <a16:creationId xmlns:a16="http://schemas.microsoft.com/office/drawing/2014/main" id="{E853E45E-4142-2713-8922-0B77E7AD643F}"/>
              </a:ext>
            </a:extLst>
          </p:cNvPr>
          <p:cNvSpPr txBox="1"/>
          <p:nvPr/>
        </p:nvSpPr>
        <p:spPr>
          <a:xfrm>
            <a:off x="7477822" y="836266"/>
            <a:ext cx="126739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rgbClr val="2424FC"/>
                </a:solidFill>
              </a:rPr>
              <a:t>Capacité à prédire</a:t>
            </a:r>
          </a:p>
        </p:txBody>
      </p:sp>
      <p:sp>
        <p:nvSpPr>
          <p:cNvPr id="111" name="ZoneTexte 110">
            <a:extLst>
              <a:ext uri="{FF2B5EF4-FFF2-40B4-BE49-F238E27FC236}">
                <a16:creationId xmlns:a16="http://schemas.microsoft.com/office/drawing/2014/main" id="{944065F4-D3F5-B8CF-5475-4C58DDC33EF8}"/>
              </a:ext>
            </a:extLst>
          </p:cNvPr>
          <p:cNvSpPr txBox="1"/>
          <p:nvPr/>
        </p:nvSpPr>
        <p:spPr>
          <a:xfrm>
            <a:off x="8029504" y="1102944"/>
            <a:ext cx="10947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rgbClr val="2424FC"/>
                </a:solidFill>
              </a:rPr>
              <a:t>Généraliser</a:t>
            </a: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DD0EFFF4-292A-F39A-891E-BFB75DADFD20}"/>
              </a:ext>
            </a:extLst>
          </p:cNvPr>
          <p:cNvSpPr txBox="1"/>
          <p:nvPr/>
        </p:nvSpPr>
        <p:spPr>
          <a:xfrm>
            <a:off x="7348645" y="1228821"/>
            <a:ext cx="762876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rgbClr val="2424FC"/>
                </a:solidFill>
              </a:rPr>
              <a:t>Scénarios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220A8812-4EB3-BC3F-27D7-614403065034}"/>
              </a:ext>
            </a:extLst>
          </p:cNvPr>
          <p:cNvSpPr txBox="1"/>
          <p:nvPr/>
        </p:nvSpPr>
        <p:spPr>
          <a:xfrm>
            <a:off x="8299053" y="1626893"/>
            <a:ext cx="1264539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rgbClr val="2424FC"/>
                </a:solidFill>
              </a:rPr>
              <a:t>Coût d'inférence 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F7604543-E28B-C38C-B141-6C57C81E15C2}"/>
              </a:ext>
            </a:extLst>
          </p:cNvPr>
          <p:cNvSpPr txBox="1"/>
          <p:nvPr/>
        </p:nvSpPr>
        <p:spPr>
          <a:xfrm>
            <a:off x="8103939" y="1324368"/>
            <a:ext cx="148489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rgbClr val="2424FC"/>
                </a:solidFill>
              </a:rPr>
              <a:t>Coût d'entraînement 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7BDCA5F8-4F83-64B1-96C1-7F2DC784052F}"/>
              </a:ext>
            </a:extLst>
          </p:cNvPr>
          <p:cNvSpPr txBox="1"/>
          <p:nvPr/>
        </p:nvSpPr>
        <p:spPr>
          <a:xfrm>
            <a:off x="7559834" y="1892969"/>
            <a:ext cx="1094741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rgbClr val="2424FC"/>
                </a:solidFill>
              </a:rPr>
              <a:t>Maintenabilité</a:t>
            </a:r>
          </a:p>
        </p:txBody>
      </p:sp>
      <p:sp>
        <p:nvSpPr>
          <p:cNvPr id="116" name="ZoneTexte 115">
            <a:extLst>
              <a:ext uri="{FF2B5EF4-FFF2-40B4-BE49-F238E27FC236}">
                <a16:creationId xmlns:a16="http://schemas.microsoft.com/office/drawing/2014/main" id="{A5EEB5E6-F2C0-5986-24F8-3B4CD5CE68FA}"/>
              </a:ext>
            </a:extLst>
          </p:cNvPr>
          <p:cNvSpPr txBox="1"/>
          <p:nvPr/>
        </p:nvSpPr>
        <p:spPr>
          <a:xfrm>
            <a:off x="8030383" y="2211278"/>
            <a:ext cx="1030313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rgbClr val="2424FC"/>
                </a:solidFill>
              </a:rPr>
              <a:t>Paramètres</a:t>
            </a:r>
          </a:p>
        </p:txBody>
      </p:sp>
      <p:sp>
        <p:nvSpPr>
          <p:cNvPr id="117" name="ZoneTexte 116">
            <a:extLst>
              <a:ext uri="{FF2B5EF4-FFF2-40B4-BE49-F238E27FC236}">
                <a16:creationId xmlns:a16="http://schemas.microsoft.com/office/drawing/2014/main" id="{976DC82C-94C4-7EA8-75CA-159763874296}"/>
              </a:ext>
            </a:extLst>
          </p:cNvPr>
          <p:cNvSpPr txBox="1"/>
          <p:nvPr/>
        </p:nvSpPr>
        <p:spPr>
          <a:xfrm>
            <a:off x="7323341" y="1576521"/>
            <a:ext cx="1094740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50" dirty="0">
                <a:solidFill>
                  <a:srgbClr val="2424FC"/>
                </a:solidFill>
              </a:rPr>
              <a:t>Interprétabilité</a:t>
            </a:r>
          </a:p>
        </p:txBody>
      </p:sp>
      <p:pic>
        <p:nvPicPr>
          <p:cNvPr id="120" name="Image 119">
            <a:extLst>
              <a:ext uri="{FF2B5EF4-FFF2-40B4-BE49-F238E27FC236}">
                <a16:creationId xmlns:a16="http://schemas.microsoft.com/office/drawing/2014/main" id="{B3CC0A26-FDAE-5B1B-3F94-8820A72BF3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610473" y="4573693"/>
            <a:ext cx="1359632" cy="938926"/>
          </a:xfrm>
          <a:prstGeom prst="rect">
            <a:avLst/>
          </a:prstGeom>
        </p:spPr>
      </p:pic>
      <p:pic>
        <p:nvPicPr>
          <p:cNvPr id="121" name="Image 120">
            <a:extLst>
              <a:ext uri="{FF2B5EF4-FFF2-40B4-BE49-F238E27FC236}">
                <a16:creationId xmlns:a16="http://schemas.microsoft.com/office/drawing/2014/main" id="{DBEB1EAF-1DED-221D-D15A-73A54CF53C6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139740" y="4570296"/>
            <a:ext cx="1398140" cy="936726"/>
          </a:xfrm>
          <a:prstGeom prst="rect">
            <a:avLst/>
          </a:prstGeom>
        </p:spPr>
      </p:pic>
      <p:cxnSp>
        <p:nvCxnSpPr>
          <p:cNvPr id="122" name="Connecteur droit avec flèche 121">
            <a:extLst>
              <a:ext uri="{FF2B5EF4-FFF2-40B4-BE49-F238E27FC236}">
                <a16:creationId xmlns:a16="http://schemas.microsoft.com/office/drawing/2014/main" id="{116A3646-372D-C187-E8C6-F0634D540763}"/>
              </a:ext>
            </a:extLst>
          </p:cNvPr>
          <p:cNvCxnSpPr>
            <a:cxnSpLocks/>
          </p:cNvCxnSpPr>
          <p:nvPr/>
        </p:nvCxnSpPr>
        <p:spPr>
          <a:xfrm>
            <a:off x="7369168" y="5317050"/>
            <a:ext cx="501543" cy="0"/>
          </a:xfrm>
          <a:prstGeom prst="straightConnector1">
            <a:avLst/>
          </a:prstGeom>
          <a:ln w="9525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3" name="ZoneTexte 122">
            <a:extLst>
              <a:ext uri="{FF2B5EF4-FFF2-40B4-BE49-F238E27FC236}">
                <a16:creationId xmlns:a16="http://schemas.microsoft.com/office/drawing/2014/main" id="{67573B19-99DB-EB07-6367-D04DBF73BB43}"/>
              </a:ext>
            </a:extLst>
          </p:cNvPr>
          <p:cNvSpPr txBox="1"/>
          <p:nvPr/>
        </p:nvSpPr>
        <p:spPr>
          <a:xfrm>
            <a:off x="289735" y="57460"/>
            <a:ext cx="1309974" cy="2616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>
            <a:defPPr>
              <a:defRPr lang="fr-FR"/>
            </a:defPPr>
            <a:lvl1pPr>
              <a:defRPr sz="1100"/>
            </a:lvl1pPr>
          </a:lstStyle>
          <a:p>
            <a:r>
              <a:rPr lang="fr-FR" dirty="0"/>
              <a:t>Ce qu’on a produit</a:t>
            </a:r>
          </a:p>
        </p:txBody>
      </p:sp>
      <p:sp>
        <p:nvSpPr>
          <p:cNvPr id="125" name="ZoneTexte 124">
            <a:extLst>
              <a:ext uri="{FF2B5EF4-FFF2-40B4-BE49-F238E27FC236}">
                <a16:creationId xmlns:a16="http://schemas.microsoft.com/office/drawing/2014/main" id="{7B5565C2-A98A-98AD-D21B-4C61699E3F0A}"/>
              </a:ext>
            </a:extLst>
          </p:cNvPr>
          <p:cNvSpPr txBox="1"/>
          <p:nvPr/>
        </p:nvSpPr>
        <p:spPr>
          <a:xfrm>
            <a:off x="2865867" y="4290705"/>
            <a:ext cx="10868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Mobile/Edge</a:t>
            </a:r>
          </a:p>
        </p:txBody>
      </p:sp>
      <p:sp>
        <p:nvSpPr>
          <p:cNvPr id="126" name="ZoneTexte 125">
            <a:extLst>
              <a:ext uri="{FF2B5EF4-FFF2-40B4-BE49-F238E27FC236}">
                <a16:creationId xmlns:a16="http://schemas.microsoft.com/office/drawing/2014/main" id="{36D3A0D5-503E-CB23-8A8B-92E468854141}"/>
              </a:ext>
            </a:extLst>
          </p:cNvPr>
          <p:cNvSpPr txBox="1"/>
          <p:nvPr/>
        </p:nvSpPr>
        <p:spPr>
          <a:xfrm>
            <a:off x="6390980" y="4289995"/>
            <a:ext cx="108684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100" dirty="0"/>
              <a:t>App Pro</a:t>
            </a:r>
          </a:p>
        </p:txBody>
      </p:sp>
      <p:sp>
        <p:nvSpPr>
          <p:cNvPr id="127" name="Flèche : bas 126">
            <a:extLst>
              <a:ext uri="{FF2B5EF4-FFF2-40B4-BE49-F238E27FC236}">
                <a16:creationId xmlns:a16="http://schemas.microsoft.com/office/drawing/2014/main" id="{8888DD65-DAA3-5BEA-77DE-5CBB300DD202}"/>
              </a:ext>
            </a:extLst>
          </p:cNvPr>
          <p:cNvSpPr/>
          <p:nvPr/>
        </p:nvSpPr>
        <p:spPr>
          <a:xfrm>
            <a:off x="4853880" y="3243093"/>
            <a:ext cx="1285860" cy="144056"/>
          </a:xfrm>
          <a:prstGeom prst="down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8" name="ZoneTexte 127">
            <a:extLst>
              <a:ext uri="{FF2B5EF4-FFF2-40B4-BE49-F238E27FC236}">
                <a16:creationId xmlns:a16="http://schemas.microsoft.com/office/drawing/2014/main" id="{118258AA-001A-5149-F190-36190939DBCA}"/>
              </a:ext>
            </a:extLst>
          </p:cNvPr>
          <p:cNvSpPr txBox="1"/>
          <p:nvPr/>
        </p:nvSpPr>
        <p:spPr>
          <a:xfrm>
            <a:off x="3187567" y="159103"/>
            <a:ext cx="1061509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50" dirty="0">
                <a:solidFill>
                  <a:srgbClr val="2424FC"/>
                </a:solidFill>
              </a:rPr>
              <a:t>9 architectures</a:t>
            </a:r>
          </a:p>
        </p:txBody>
      </p:sp>
      <p:grpSp>
        <p:nvGrpSpPr>
          <p:cNvPr id="129" name="Google Shape;224;p34">
            <a:extLst>
              <a:ext uri="{FF2B5EF4-FFF2-40B4-BE49-F238E27FC236}">
                <a16:creationId xmlns:a16="http://schemas.microsoft.com/office/drawing/2014/main" id="{F93C2712-9E0B-1D2B-BB3C-B60CEF4A3DFF}"/>
              </a:ext>
            </a:extLst>
          </p:cNvPr>
          <p:cNvGrpSpPr/>
          <p:nvPr/>
        </p:nvGrpSpPr>
        <p:grpSpPr>
          <a:xfrm rot="5400000">
            <a:off x="7224596" y="4683591"/>
            <a:ext cx="1270336" cy="1191193"/>
            <a:chOff x="6973775" y="2798450"/>
            <a:chExt cx="1292114" cy="1281313"/>
          </a:xfrm>
        </p:grpSpPr>
        <p:sp>
          <p:nvSpPr>
            <p:cNvPr id="130" name="Google Shape;225;p34">
              <a:extLst>
                <a:ext uri="{FF2B5EF4-FFF2-40B4-BE49-F238E27FC236}">
                  <a16:creationId xmlns:a16="http://schemas.microsoft.com/office/drawing/2014/main" id="{CEA0B1E2-C2A8-E04E-A968-5114F377F244}"/>
                </a:ext>
              </a:extLst>
            </p:cNvPr>
            <p:cNvSpPr/>
            <p:nvPr/>
          </p:nvSpPr>
          <p:spPr>
            <a:xfrm>
              <a:off x="6973775" y="2798450"/>
              <a:ext cx="863100" cy="863100"/>
            </a:xfrm>
            <a:prstGeom prst="ellipse">
              <a:avLst/>
            </a:prstGeom>
            <a:noFill/>
            <a:ln w="28575" cap="flat" cmpd="sng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131" name="Google Shape;226;p34">
              <a:extLst>
                <a:ext uri="{FF2B5EF4-FFF2-40B4-BE49-F238E27FC236}">
                  <a16:creationId xmlns:a16="http://schemas.microsoft.com/office/drawing/2014/main" id="{ED273859-4C8A-FD32-56EE-DB50BA21DE72}"/>
                </a:ext>
              </a:extLst>
            </p:cNvPr>
            <p:cNvSpPr/>
            <p:nvPr/>
          </p:nvSpPr>
          <p:spPr>
            <a:xfrm>
              <a:off x="7702814" y="3496663"/>
              <a:ext cx="563075" cy="583100"/>
            </a:xfrm>
            <a:custGeom>
              <a:avLst/>
              <a:gdLst/>
              <a:ahLst/>
              <a:cxnLst/>
              <a:rect l="l" t="t" r="r" b="b"/>
              <a:pathLst>
                <a:path w="22523" h="23324" extrusionOk="0">
                  <a:moveTo>
                    <a:pt x="151" y="286"/>
                  </a:moveTo>
                  <a:cubicBezTo>
                    <a:pt x="629" y="-525"/>
                    <a:pt x="2667" y="610"/>
                    <a:pt x="3780" y="942"/>
                  </a:cubicBezTo>
                  <a:cubicBezTo>
                    <a:pt x="4893" y="1274"/>
                    <a:pt x="5845" y="1750"/>
                    <a:pt x="6828" y="2276"/>
                  </a:cubicBezTo>
                  <a:cubicBezTo>
                    <a:pt x="7811" y="2802"/>
                    <a:pt x="8693" y="3348"/>
                    <a:pt x="9676" y="4096"/>
                  </a:cubicBezTo>
                  <a:cubicBezTo>
                    <a:pt x="10659" y="4844"/>
                    <a:pt x="11803" y="5938"/>
                    <a:pt x="12724" y="6763"/>
                  </a:cubicBezTo>
                  <a:cubicBezTo>
                    <a:pt x="13645" y="7589"/>
                    <a:pt x="14374" y="8114"/>
                    <a:pt x="15201" y="9049"/>
                  </a:cubicBezTo>
                  <a:cubicBezTo>
                    <a:pt x="16028" y="9984"/>
                    <a:pt x="16939" y="11342"/>
                    <a:pt x="17687" y="12372"/>
                  </a:cubicBezTo>
                  <a:cubicBezTo>
                    <a:pt x="18435" y="13402"/>
                    <a:pt x="19054" y="14228"/>
                    <a:pt x="19687" y="15230"/>
                  </a:cubicBezTo>
                  <a:cubicBezTo>
                    <a:pt x="20320" y="16232"/>
                    <a:pt x="21028" y="17096"/>
                    <a:pt x="21487" y="18383"/>
                  </a:cubicBezTo>
                  <a:cubicBezTo>
                    <a:pt x="21946" y="19671"/>
                    <a:pt x="22789" y="22193"/>
                    <a:pt x="22440" y="22955"/>
                  </a:cubicBezTo>
                  <a:cubicBezTo>
                    <a:pt x="22091" y="23717"/>
                    <a:pt x="20345" y="23082"/>
                    <a:pt x="19392" y="22955"/>
                  </a:cubicBezTo>
                  <a:cubicBezTo>
                    <a:pt x="18440" y="22828"/>
                    <a:pt x="17614" y="22574"/>
                    <a:pt x="16725" y="22193"/>
                  </a:cubicBezTo>
                  <a:cubicBezTo>
                    <a:pt x="15836" y="21812"/>
                    <a:pt x="15011" y="21272"/>
                    <a:pt x="14058" y="20669"/>
                  </a:cubicBezTo>
                  <a:cubicBezTo>
                    <a:pt x="13106" y="20066"/>
                    <a:pt x="11899" y="19273"/>
                    <a:pt x="11010" y="18574"/>
                  </a:cubicBezTo>
                  <a:cubicBezTo>
                    <a:pt x="10121" y="17876"/>
                    <a:pt x="9581" y="17304"/>
                    <a:pt x="8724" y="16478"/>
                  </a:cubicBezTo>
                  <a:cubicBezTo>
                    <a:pt x="7867" y="15653"/>
                    <a:pt x="6819" y="14669"/>
                    <a:pt x="5866" y="13621"/>
                  </a:cubicBezTo>
                  <a:cubicBezTo>
                    <a:pt x="4914" y="12573"/>
                    <a:pt x="3835" y="11494"/>
                    <a:pt x="3009" y="10192"/>
                  </a:cubicBezTo>
                  <a:cubicBezTo>
                    <a:pt x="2184" y="8890"/>
                    <a:pt x="1389" y="7461"/>
                    <a:pt x="913" y="5810"/>
                  </a:cubicBezTo>
                  <a:cubicBezTo>
                    <a:pt x="437" y="4159"/>
                    <a:pt x="-327" y="1097"/>
                    <a:pt x="151" y="28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lang="fr-FR" sz="14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6" name="Image 5" descr="Une image contenant fleur, capture d’écran, Caractère coloré, art&#10;&#10;Le contenu généré par l’IA peut être incorrect.">
            <a:extLst>
              <a:ext uri="{FF2B5EF4-FFF2-40B4-BE49-F238E27FC236}">
                <a16:creationId xmlns:a16="http://schemas.microsoft.com/office/drawing/2014/main" id="{779FDAB9-87A8-BD3C-6D0E-A9FAB2FCD1A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051359" y="5724243"/>
            <a:ext cx="495983" cy="504584"/>
          </a:xfrm>
          <a:prstGeom prst="rect">
            <a:avLst/>
          </a:prstGeom>
        </p:spPr>
      </p:pic>
      <p:grpSp>
        <p:nvGrpSpPr>
          <p:cNvPr id="7" name="Google Shape;224;p34">
            <a:extLst>
              <a:ext uri="{FF2B5EF4-FFF2-40B4-BE49-F238E27FC236}">
                <a16:creationId xmlns:a16="http://schemas.microsoft.com/office/drawing/2014/main" id="{D1320A60-CF47-16B3-63D2-D96B323A8FB8}"/>
              </a:ext>
            </a:extLst>
          </p:cNvPr>
          <p:cNvGrpSpPr/>
          <p:nvPr/>
        </p:nvGrpSpPr>
        <p:grpSpPr>
          <a:xfrm rot="5400000">
            <a:off x="3631213" y="4500012"/>
            <a:ext cx="1270336" cy="1191193"/>
            <a:chOff x="6973775" y="2798450"/>
            <a:chExt cx="1292114" cy="1281313"/>
          </a:xfrm>
        </p:grpSpPr>
        <p:sp>
          <p:nvSpPr>
            <p:cNvPr id="8" name="Google Shape;225;p34">
              <a:extLst>
                <a:ext uri="{FF2B5EF4-FFF2-40B4-BE49-F238E27FC236}">
                  <a16:creationId xmlns:a16="http://schemas.microsoft.com/office/drawing/2014/main" id="{21D48554-874D-CE82-4FA2-FD20C63682E6}"/>
                </a:ext>
              </a:extLst>
            </p:cNvPr>
            <p:cNvSpPr/>
            <p:nvPr/>
          </p:nvSpPr>
          <p:spPr>
            <a:xfrm>
              <a:off x="6973775" y="2798450"/>
              <a:ext cx="863100" cy="863100"/>
            </a:xfrm>
            <a:prstGeom prst="ellipse">
              <a:avLst/>
            </a:prstGeom>
            <a:noFill/>
            <a:ln w="28575" cap="flat" cmpd="sng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endParaRPr/>
            </a:p>
          </p:txBody>
        </p:sp>
        <p:sp>
          <p:nvSpPr>
            <p:cNvPr id="9" name="Google Shape;226;p34">
              <a:extLst>
                <a:ext uri="{FF2B5EF4-FFF2-40B4-BE49-F238E27FC236}">
                  <a16:creationId xmlns:a16="http://schemas.microsoft.com/office/drawing/2014/main" id="{9B7B3B4A-D044-5ABE-2DE5-7499D906705C}"/>
                </a:ext>
              </a:extLst>
            </p:cNvPr>
            <p:cNvSpPr/>
            <p:nvPr/>
          </p:nvSpPr>
          <p:spPr>
            <a:xfrm>
              <a:off x="7702814" y="3496663"/>
              <a:ext cx="563075" cy="583100"/>
            </a:xfrm>
            <a:custGeom>
              <a:avLst/>
              <a:gdLst/>
              <a:ahLst/>
              <a:cxnLst/>
              <a:rect l="l" t="t" r="r" b="b"/>
              <a:pathLst>
                <a:path w="22523" h="23324" extrusionOk="0">
                  <a:moveTo>
                    <a:pt x="151" y="286"/>
                  </a:moveTo>
                  <a:cubicBezTo>
                    <a:pt x="629" y="-525"/>
                    <a:pt x="2667" y="610"/>
                    <a:pt x="3780" y="942"/>
                  </a:cubicBezTo>
                  <a:cubicBezTo>
                    <a:pt x="4893" y="1274"/>
                    <a:pt x="5845" y="1750"/>
                    <a:pt x="6828" y="2276"/>
                  </a:cubicBezTo>
                  <a:cubicBezTo>
                    <a:pt x="7811" y="2802"/>
                    <a:pt x="8693" y="3348"/>
                    <a:pt x="9676" y="4096"/>
                  </a:cubicBezTo>
                  <a:cubicBezTo>
                    <a:pt x="10659" y="4844"/>
                    <a:pt x="11803" y="5938"/>
                    <a:pt x="12724" y="6763"/>
                  </a:cubicBezTo>
                  <a:cubicBezTo>
                    <a:pt x="13645" y="7589"/>
                    <a:pt x="14374" y="8114"/>
                    <a:pt x="15201" y="9049"/>
                  </a:cubicBezTo>
                  <a:cubicBezTo>
                    <a:pt x="16028" y="9984"/>
                    <a:pt x="16939" y="11342"/>
                    <a:pt x="17687" y="12372"/>
                  </a:cubicBezTo>
                  <a:cubicBezTo>
                    <a:pt x="18435" y="13402"/>
                    <a:pt x="19054" y="14228"/>
                    <a:pt x="19687" y="15230"/>
                  </a:cubicBezTo>
                  <a:cubicBezTo>
                    <a:pt x="20320" y="16232"/>
                    <a:pt x="21028" y="17096"/>
                    <a:pt x="21487" y="18383"/>
                  </a:cubicBezTo>
                  <a:cubicBezTo>
                    <a:pt x="21946" y="19671"/>
                    <a:pt x="22789" y="22193"/>
                    <a:pt x="22440" y="22955"/>
                  </a:cubicBezTo>
                  <a:cubicBezTo>
                    <a:pt x="22091" y="23717"/>
                    <a:pt x="20345" y="23082"/>
                    <a:pt x="19392" y="22955"/>
                  </a:cubicBezTo>
                  <a:cubicBezTo>
                    <a:pt x="18440" y="22828"/>
                    <a:pt x="17614" y="22574"/>
                    <a:pt x="16725" y="22193"/>
                  </a:cubicBezTo>
                  <a:cubicBezTo>
                    <a:pt x="15836" y="21812"/>
                    <a:pt x="15011" y="21272"/>
                    <a:pt x="14058" y="20669"/>
                  </a:cubicBezTo>
                  <a:cubicBezTo>
                    <a:pt x="13106" y="20066"/>
                    <a:pt x="11899" y="19273"/>
                    <a:pt x="11010" y="18574"/>
                  </a:cubicBezTo>
                  <a:cubicBezTo>
                    <a:pt x="10121" y="17876"/>
                    <a:pt x="9581" y="17304"/>
                    <a:pt x="8724" y="16478"/>
                  </a:cubicBezTo>
                  <a:cubicBezTo>
                    <a:pt x="7867" y="15653"/>
                    <a:pt x="6819" y="14669"/>
                    <a:pt x="5866" y="13621"/>
                  </a:cubicBezTo>
                  <a:cubicBezTo>
                    <a:pt x="4914" y="12573"/>
                    <a:pt x="3835" y="11494"/>
                    <a:pt x="3009" y="10192"/>
                  </a:cubicBezTo>
                  <a:cubicBezTo>
                    <a:pt x="2184" y="8890"/>
                    <a:pt x="1389" y="7461"/>
                    <a:pt x="913" y="5810"/>
                  </a:cubicBezTo>
                  <a:cubicBezTo>
                    <a:pt x="437" y="4159"/>
                    <a:pt x="-327" y="1097"/>
                    <a:pt x="151" y="286"/>
                  </a:cubicBez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3175" cap="flat" cmpd="sng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>
                <a:buClr>
                  <a:srgbClr val="000000"/>
                </a:buClr>
              </a:pPr>
              <a:endParaRPr lang="fr-FR" sz="1400">
                <a:solidFill>
                  <a:srgbClr val="000000"/>
                </a:solidFill>
                <a:latin typeface="Arial"/>
                <a:cs typeface="Arial"/>
              </a:endParaRPr>
            </a:p>
          </p:txBody>
        </p:sp>
      </p:grpSp>
      <p:pic>
        <p:nvPicPr>
          <p:cNvPr id="11" name="Image 10" descr="Une image contenant capture d’écran, peinture, art, Caractère coloré&#10;&#10;Le contenu généré par l’IA peut être incorrect.">
            <a:extLst>
              <a:ext uri="{FF2B5EF4-FFF2-40B4-BE49-F238E27FC236}">
                <a16:creationId xmlns:a16="http://schemas.microsoft.com/office/drawing/2014/main" id="{A64CFC90-9F4C-5A40-52A5-9F7D49484C8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773867" y="5703548"/>
            <a:ext cx="511274" cy="509805"/>
          </a:xfrm>
          <a:prstGeom prst="rect">
            <a:avLst/>
          </a:prstGeom>
        </p:spPr>
      </p:pic>
      <p:pic>
        <p:nvPicPr>
          <p:cNvPr id="12" name="Google Shape;429;p44" descr="Cible 1.png">
            <a:extLst>
              <a:ext uri="{FF2B5EF4-FFF2-40B4-BE49-F238E27FC236}">
                <a16:creationId xmlns:a16="http://schemas.microsoft.com/office/drawing/2014/main" id="{A1A16820-D28B-BB23-3E36-44D3DF91F8E8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1675587" y="3618946"/>
            <a:ext cx="340597" cy="371745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C69A9B6F-FA3D-165F-A115-0391087A6E45}"/>
              </a:ext>
            </a:extLst>
          </p:cNvPr>
          <p:cNvSpPr txBox="1"/>
          <p:nvPr/>
        </p:nvSpPr>
        <p:spPr>
          <a:xfrm>
            <a:off x="1963536" y="3652741"/>
            <a:ext cx="12481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Prédire l’espèce</a:t>
            </a:r>
          </a:p>
        </p:txBody>
      </p:sp>
      <p:pic>
        <p:nvPicPr>
          <p:cNvPr id="14" name="Google Shape;429;p44" descr="Cible 1.png">
            <a:extLst>
              <a:ext uri="{FF2B5EF4-FFF2-40B4-BE49-F238E27FC236}">
                <a16:creationId xmlns:a16="http://schemas.microsoft.com/office/drawing/2014/main" id="{DF990534-444F-12E0-6F63-66F8763BC868}"/>
              </a:ext>
            </a:extLst>
          </p:cNvPr>
          <p:cNvPicPr preferRelativeResize="0"/>
          <p:nvPr/>
        </p:nvPicPr>
        <p:blipFill rotWithShape="1">
          <a:blip r:embed="rId18">
            <a:alphaModFix/>
          </a:blip>
          <a:srcRect/>
          <a:stretch/>
        </p:blipFill>
        <p:spPr>
          <a:xfrm>
            <a:off x="5391788" y="3618946"/>
            <a:ext cx="340597" cy="371745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51AE9933-64C2-209C-CE10-50A70647C59D}"/>
              </a:ext>
            </a:extLst>
          </p:cNvPr>
          <p:cNvSpPr txBox="1"/>
          <p:nvPr/>
        </p:nvSpPr>
        <p:spPr>
          <a:xfrm>
            <a:off x="5679737" y="3652741"/>
            <a:ext cx="138281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Prédire la maladie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3BEB1111-6113-788E-85C1-5F6B1713E57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715227" y="5796133"/>
            <a:ext cx="1036831" cy="41722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3D2C656-B569-049E-14B2-262D62E786FA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135235" y="5723139"/>
            <a:ext cx="1032854" cy="518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4585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03E7D64-14CC-74C8-F138-DA79119B9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8157" y="1561269"/>
            <a:ext cx="5358848" cy="342015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CD4E98E-A400-10C4-7766-060C71ECC02E}"/>
              </a:ext>
            </a:extLst>
          </p:cNvPr>
          <p:cNvSpPr/>
          <p:nvPr/>
        </p:nvSpPr>
        <p:spPr>
          <a:xfrm>
            <a:off x="655286" y="1561269"/>
            <a:ext cx="5253541" cy="3319339"/>
          </a:xfrm>
          <a:prstGeom prst="rect">
            <a:avLst/>
          </a:prstGeom>
          <a:solidFill>
            <a:srgbClr val="CDDAFD"/>
          </a:solidFill>
          <a:ln>
            <a:noFill/>
          </a:ln>
          <a:effectLst>
            <a:outerShdw blurRad="50800" dist="38100" dir="2700000" algn="tl" rotWithShape="0">
              <a:srgbClr val="0070C0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Organigramme : Connecteur 2">
            <a:extLst>
              <a:ext uri="{FF2B5EF4-FFF2-40B4-BE49-F238E27FC236}">
                <a16:creationId xmlns:a16="http://schemas.microsoft.com/office/drawing/2014/main" id="{EF3F59E9-E1E2-ACF3-033A-348C771A2E5F}"/>
              </a:ext>
            </a:extLst>
          </p:cNvPr>
          <p:cNvSpPr/>
          <p:nvPr/>
        </p:nvSpPr>
        <p:spPr>
          <a:xfrm>
            <a:off x="760271" y="2313635"/>
            <a:ext cx="2010544" cy="2010544"/>
          </a:xfrm>
          <a:prstGeom prst="flowChartConnector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C47E1498-07BE-023F-C673-515602B0B5B4}"/>
              </a:ext>
            </a:extLst>
          </p:cNvPr>
          <p:cNvSpPr txBox="1"/>
          <p:nvPr/>
        </p:nvSpPr>
        <p:spPr>
          <a:xfrm>
            <a:off x="801177" y="3145601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>
                <a:solidFill>
                  <a:srgbClr val="00206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PERSPECTIVES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5980C22-EC57-CE43-9D19-7C237739AECA}"/>
              </a:ext>
            </a:extLst>
          </p:cNvPr>
          <p:cNvGrpSpPr/>
          <p:nvPr/>
        </p:nvGrpSpPr>
        <p:grpSpPr>
          <a:xfrm>
            <a:off x="2684337" y="1725181"/>
            <a:ext cx="2381605" cy="522514"/>
            <a:chOff x="6368506" y="1217794"/>
            <a:chExt cx="2381605" cy="522514"/>
          </a:xfrm>
        </p:grpSpPr>
        <p:sp>
          <p:nvSpPr>
            <p:cNvPr id="7" name="Organigramme : Terminateur 6">
              <a:extLst>
                <a:ext uri="{FF2B5EF4-FFF2-40B4-BE49-F238E27FC236}">
                  <a16:creationId xmlns:a16="http://schemas.microsoft.com/office/drawing/2014/main" id="{46858E5D-8AAB-7E4D-B869-D07BC7030CE3}"/>
                </a:ext>
              </a:extLst>
            </p:cNvPr>
            <p:cNvSpPr/>
            <p:nvPr/>
          </p:nvSpPr>
          <p:spPr>
            <a:xfrm>
              <a:off x="6368506" y="1217794"/>
              <a:ext cx="2381605" cy="522514"/>
            </a:xfrm>
            <a:prstGeom prst="flowChartTerminator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228817D8-3066-4798-E2F1-379D33A297F4}"/>
                </a:ext>
              </a:extLst>
            </p:cNvPr>
            <p:cNvSpPr txBox="1"/>
            <p:nvPr/>
          </p:nvSpPr>
          <p:spPr>
            <a:xfrm>
              <a:off x="7017782" y="1294385"/>
              <a:ext cx="10830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>
                  <a:solidFill>
                    <a:srgbClr val="002060"/>
                  </a:solidFill>
                </a:rPr>
                <a:t>Datasets</a:t>
              </a:r>
              <a:endParaRPr lang="fr-FR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B0086D84-DACD-0525-520A-749F6F96BC0C}"/>
              </a:ext>
            </a:extLst>
          </p:cNvPr>
          <p:cNvGrpSpPr/>
          <p:nvPr/>
        </p:nvGrpSpPr>
        <p:grpSpPr>
          <a:xfrm>
            <a:off x="3409003" y="3407024"/>
            <a:ext cx="2381605" cy="522514"/>
            <a:chOff x="7193622" y="2487108"/>
            <a:chExt cx="2381605" cy="522514"/>
          </a:xfrm>
        </p:grpSpPr>
        <p:sp>
          <p:nvSpPr>
            <p:cNvPr id="10" name="Organigramme : Terminateur 9">
              <a:extLst>
                <a:ext uri="{FF2B5EF4-FFF2-40B4-BE49-F238E27FC236}">
                  <a16:creationId xmlns:a16="http://schemas.microsoft.com/office/drawing/2014/main" id="{EDE0FF11-3081-B4B1-DA77-CD01CD66C65A}"/>
                </a:ext>
              </a:extLst>
            </p:cNvPr>
            <p:cNvSpPr/>
            <p:nvPr/>
          </p:nvSpPr>
          <p:spPr>
            <a:xfrm>
              <a:off x="7193622" y="2487108"/>
              <a:ext cx="2381605" cy="522514"/>
            </a:xfrm>
            <a:prstGeom prst="flowChartTerminator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A3860B65-6CBF-F8B9-34BD-B7D4F1B3D789}"/>
                </a:ext>
              </a:extLst>
            </p:cNvPr>
            <p:cNvSpPr txBox="1"/>
            <p:nvPr/>
          </p:nvSpPr>
          <p:spPr>
            <a:xfrm>
              <a:off x="7620946" y="2563699"/>
              <a:ext cx="14147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002060"/>
                  </a:solidFill>
                </a:rPr>
                <a:t>Architecture</a:t>
              </a: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2593D849-0510-FB40-B5D0-2F175ED9D7F6}"/>
              </a:ext>
            </a:extLst>
          </p:cNvPr>
          <p:cNvGrpSpPr/>
          <p:nvPr/>
        </p:nvGrpSpPr>
        <p:grpSpPr>
          <a:xfrm>
            <a:off x="3347477" y="2555014"/>
            <a:ext cx="2561350" cy="522514"/>
            <a:chOff x="7559309" y="3242050"/>
            <a:chExt cx="2561350" cy="522514"/>
          </a:xfrm>
        </p:grpSpPr>
        <p:sp>
          <p:nvSpPr>
            <p:cNvPr id="13" name="Organigramme : Terminateur 12">
              <a:extLst>
                <a:ext uri="{FF2B5EF4-FFF2-40B4-BE49-F238E27FC236}">
                  <a16:creationId xmlns:a16="http://schemas.microsoft.com/office/drawing/2014/main" id="{50FA935D-7E88-9C5E-1375-37C932F3D36B}"/>
                </a:ext>
              </a:extLst>
            </p:cNvPr>
            <p:cNvSpPr/>
            <p:nvPr/>
          </p:nvSpPr>
          <p:spPr>
            <a:xfrm>
              <a:off x="7559309" y="3242050"/>
              <a:ext cx="2520000" cy="522514"/>
            </a:xfrm>
            <a:prstGeom prst="flowChartTerminator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182815E6-B715-55FE-D2B0-811C058F4C34}"/>
                </a:ext>
              </a:extLst>
            </p:cNvPr>
            <p:cNvSpPr txBox="1"/>
            <p:nvPr/>
          </p:nvSpPr>
          <p:spPr>
            <a:xfrm>
              <a:off x="7697623" y="3318641"/>
              <a:ext cx="242303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002060"/>
                  </a:solidFill>
                </a:rPr>
                <a:t>Modèles Pré-entrainés</a:t>
              </a: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D0589466-3109-5335-3E04-16E01609882E}"/>
              </a:ext>
            </a:extLst>
          </p:cNvPr>
          <p:cNvGrpSpPr/>
          <p:nvPr/>
        </p:nvGrpSpPr>
        <p:grpSpPr>
          <a:xfrm>
            <a:off x="2978083" y="4259034"/>
            <a:ext cx="2381605" cy="522514"/>
            <a:chOff x="7255151" y="4024093"/>
            <a:chExt cx="2381605" cy="522514"/>
          </a:xfrm>
        </p:grpSpPr>
        <p:sp>
          <p:nvSpPr>
            <p:cNvPr id="16" name="Organigramme : Terminateur 15">
              <a:extLst>
                <a:ext uri="{FF2B5EF4-FFF2-40B4-BE49-F238E27FC236}">
                  <a16:creationId xmlns:a16="http://schemas.microsoft.com/office/drawing/2014/main" id="{46985316-EE31-EB70-F375-360A4EE7ED7D}"/>
                </a:ext>
              </a:extLst>
            </p:cNvPr>
            <p:cNvSpPr/>
            <p:nvPr/>
          </p:nvSpPr>
          <p:spPr>
            <a:xfrm>
              <a:off x="7255151" y="4024093"/>
              <a:ext cx="2381605" cy="522514"/>
            </a:xfrm>
            <a:prstGeom prst="flowChartTerminator">
              <a:avLst/>
            </a:pr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104FF884-5D84-2943-1B82-58FBBB7E88E0}"/>
                </a:ext>
              </a:extLst>
            </p:cNvPr>
            <p:cNvSpPr txBox="1"/>
            <p:nvPr/>
          </p:nvSpPr>
          <p:spPr>
            <a:xfrm>
              <a:off x="7679782" y="4100684"/>
              <a:ext cx="153234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>
                  <a:solidFill>
                    <a:srgbClr val="002060"/>
                  </a:solidFill>
                </a:rPr>
                <a:t>Entrainement</a:t>
              </a:r>
            </a:p>
          </p:txBody>
        </p:sp>
      </p:grpSp>
      <p:sp>
        <p:nvSpPr>
          <p:cNvPr id="18" name="Arc 17">
            <a:extLst>
              <a:ext uri="{FF2B5EF4-FFF2-40B4-BE49-F238E27FC236}">
                <a16:creationId xmlns:a16="http://schemas.microsoft.com/office/drawing/2014/main" id="{7E73E151-80F9-91D5-CC97-9A24DD528308}"/>
              </a:ext>
            </a:extLst>
          </p:cNvPr>
          <p:cNvSpPr/>
          <p:nvPr/>
        </p:nvSpPr>
        <p:spPr>
          <a:xfrm>
            <a:off x="514751" y="2059843"/>
            <a:ext cx="2520000" cy="2520000"/>
          </a:xfrm>
          <a:prstGeom prst="arc">
            <a:avLst>
              <a:gd name="adj1" fmla="val 16181316"/>
              <a:gd name="adj2" fmla="val 5407522"/>
            </a:avLst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Organigramme : Connecteur 18">
            <a:extLst>
              <a:ext uri="{FF2B5EF4-FFF2-40B4-BE49-F238E27FC236}">
                <a16:creationId xmlns:a16="http://schemas.microsoft.com/office/drawing/2014/main" id="{94675CE0-DC5F-EA99-1353-79D12C553EE4}"/>
              </a:ext>
            </a:extLst>
          </p:cNvPr>
          <p:cNvSpPr/>
          <p:nvPr/>
        </p:nvSpPr>
        <p:spPr>
          <a:xfrm>
            <a:off x="2516791" y="1801772"/>
            <a:ext cx="335091" cy="32335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2060"/>
                </a:solidFill>
              </a:rPr>
              <a:t>1</a:t>
            </a:r>
          </a:p>
        </p:txBody>
      </p:sp>
      <p:sp>
        <p:nvSpPr>
          <p:cNvPr id="20" name="Organigramme : Connecteur 19">
            <a:extLst>
              <a:ext uri="{FF2B5EF4-FFF2-40B4-BE49-F238E27FC236}">
                <a16:creationId xmlns:a16="http://schemas.microsoft.com/office/drawing/2014/main" id="{46B0926E-6246-E1D6-0532-000EB99083E9}"/>
              </a:ext>
            </a:extLst>
          </p:cNvPr>
          <p:cNvSpPr/>
          <p:nvPr/>
        </p:nvSpPr>
        <p:spPr>
          <a:xfrm>
            <a:off x="3179931" y="2653782"/>
            <a:ext cx="335091" cy="32335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2060"/>
                </a:solidFill>
              </a:rPr>
              <a:t>2</a:t>
            </a:r>
          </a:p>
        </p:txBody>
      </p:sp>
      <p:sp>
        <p:nvSpPr>
          <p:cNvPr id="21" name="Organigramme : Connecteur 20">
            <a:extLst>
              <a:ext uri="{FF2B5EF4-FFF2-40B4-BE49-F238E27FC236}">
                <a16:creationId xmlns:a16="http://schemas.microsoft.com/office/drawing/2014/main" id="{3EA899A6-AE1D-5CE8-7F7B-9EDBAB0606DA}"/>
              </a:ext>
            </a:extLst>
          </p:cNvPr>
          <p:cNvSpPr/>
          <p:nvPr/>
        </p:nvSpPr>
        <p:spPr>
          <a:xfrm>
            <a:off x="3241458" y="3506604"/>
            <a:ext cx="335091" cy="32335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2060"/>
                </a:solidFill>
              </a:rPr>
              <a:t>3</a:t>
            </a:r>
          </a:p>
        </p:txBody>
      </p:sp>
      <p:sp>
        <p:nvSpPr>
          <p:cNvPr id="22" name="Organigramme : Connecteur 21">
            <a:extLst>
              <a:ext uri="{FF2B5EF4-FFF2-40B4-BE49-F238E27FC236}">
                <a16:creationId xmlns:a16="http://schemas.microsoft.com/office/drawing/2014/main" id="{16D27908-5DC6-5FE2-AB5F-8C34E3CA0267}"/>
              </a:ext>
            </a:extLst>
          </p:cNvPr>
          <p:cNvSpPr/>
          <p:nvPr/>
        </p:nvSpPr>
        <p:spPr>
          <a:xfrm>
            <a:off x="2764526" y="4335625"/>
            <a:ext cx="335091" cy="323354"/>
          </a:xfrm>
          <a:prstGeom prst="flowChartConnector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rgbClr val="002060"/>
                </a:solidFill>
              </a:rPr>
              <a:t>4</a:t>
            </a:r>
          </a:p>
        </p:txBody>
      </p:sp>
      <p:cxnSp>
        <p:nvCxnSpPr>
          <p:cNvPr id="23" name="Connecteur droit 22">
            <a:extLst>
              <a:ext uri="{FF2B5EF4-FFF2-40B4-BE49-F238E27FC236}">
                <a16:creationId xmlns:a16="http://schemas.microsoft.com/office/drawing/2014/main" id="{9A755EC5-FEAC-834E-A013-09F6D6FE2C10}"/>
              </a:ext>
            </a:extLst>
          </p:cNvPr>
          <p:cNvCxnSpPr>
            <a:endCxn id="19" idx="2"/>
          </p:cNvCxnSpPr>
          <p:nvPr/>
        </p:nvCxnSpPr>
        <p:spPr>
          <a:xfrm flipV="1">
            <a:off x="2333492" y="1963449"/>
            <a:ext cx="183299" cy="207655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23">
            <a:extLst>
              <a:ext uri="{FF2B5EF4-FFF2-40B4-BE49-F238E27FC236}">
                <a16:creationId xmlns:a16="http://schemas.microsoft.com/office/drawing/2014/main" id="{B8F52B04-DD1A-A893-B265-8C943F64C689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2975535" y="2815459"/>
            <a:ext cx="204396" cy="103827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24">
            <a:extLst>
              <a:ext uri="{FF2B5EF4-FFF2-40B4-BE49-F238E27FC236}">
                <a16:creationId xmlns:a16="http://schemas.microsoft.com/office/drawing/2014/main" id="{B3EDC3DF-DBFF-4FF5-A77E-8FFD2B69DCA5}"/>
              </a:ext>
            </a:extLst>
          </p:cNvPr>
          <p:cNvCxnSpPr>
            <a:cxnSpLocks/>
            <a:endCxn id="21" idx="2"/>
          </p:cNvCxnSpPr>
          <p:nvPr/>
        </p:nvCxnSpPr>
        <p:spPr>
          <a:xfrm>
            <a:off x="3001791" y="3633420"/>
            <a:ext cx="239667" cy="34861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25">
            <a:extLst>
              <a:ext uri="{FF2B5EF4-FFF2-40B4-BE49-F238E27FC236}">
                <a16:creationId xmlns:a16="http://schemas.microsoft.com/office/drawing/2014/main" id="{F7D7C12C-8A0B-8475-07C7-24463D31855A}"/>
              </a:ext>
            </a:extLst>
          </p:cNvPr>
          <p:cNvCxnSpPr>
            <a:cxnSpLocks/>
            <a:endCxn id="22" idx="2"/>
          </p:cNvCxnSpPr>
          <p:nvPr/>
        </p:nvCxnSpPr>
        <p:spPr>
          <a:xfrm>
            <a:off x="2545523" y="4326732"/>
            <a:ext cx="219003" cy="170570"/>
          </a:xfrm>
          <a:prstGeom prst="line">
            <a:avLst/>
          </a:prstGeom>
          <a:ln>
            <a:solidFill>
              <a:srgbClr val="0070C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5279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ACC295-927F-86F1-7BCF-0D20C9A0C5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029FAE-F62B-C13C-5848-5675FCFFEB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3427" y="2608332"/>
            <a:ext cx="5977008" cy="1325563"/>
          </a:xfrm>
        </p:spPr>
        <p:txBody>
          <a:bodyPr/>
          <a:lstStyle/>
          <a:p>
            <a:r>
              <a:rPr lang="fr-FR" dirty="0"/>
              <a:t>Environnement de travail</a:t>
            </a:r>
          </a:p>
        </p:txBody>
      </p:sp>
    </p:spTree>
    <p:extLst>
      <p:ext uri="{BB962C8B-B14F-4D97-AF65-F5344CB8AC3E}">
        <p14:creationId xmlns:p14="http://schemas.microsoft.com/office/powerpoint/2010/main" val="2651547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texte, diagramme, capture d’écran, Police&#10;&#10;Le contenu généré par l’IA peut être incorrect.">
            <a:extLst>
              <a:ext uri="{FF2B5EF4-FFF2-40B4-BE49-F238E27FC236}">
                <a16:creationId xmlns:a16="http://schemas.microsoft.com/office/drawing/2014/main" id="{40035015-B239-89A9-C804-63A3054795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9809"/>
            <a:ext cx="12192000" cy="6558382"/>
          </a:xfrm>
          <a:prstGeom prst="rect">
            <a:avLst/>
          </a:prstGeom>
          <a:ln w="6350">
            <a:solidFill>
              <a:srgbClr val="00B0F0"/>
            </a:solidFill>
          </a:ln>
          <a:effectLst>
            <a:outerShdw blurRad="50800" dist="38100" dir="2700000" algn="tl" rotWithShape="0">
              <a:srgbClr val="0070C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8199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 18" descr="Une image contenant texte, Police, capture d’écran, ligne&#10;&#10;Le contenu généré par l’IA peut être incorrect.">
            <a:extLst>
              <a:ext uri="{FF2B5EF4-FFF2-40B4-BE49-F238E27FC236}">
                <a16:creationId xmlns:a16="http://schemas.microsoft.com/office/drawing/2014/main" id="{7F01FC65-2BDB-ADE0-A633-BCC65BEC3D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82886"/>
            <a:ext cx="12192000" cy="4724598"/>
          </a:xfrm>
          <a:prstGeom prst="rect">
            <a:avLst/>
          </a:prstGeom>
        </p:spPr>
      </p:pic>
      <p:pic>
        <p:nvPicPr>
          <p:cNvPr id="21" name="Image 20" descr="Une image contenant logo, symbole, Police, blanc&#10;&#10;Le contenu généré par l’IA peut être incorrect.">
            <a:extLst>
              <a:ext uri="{FF2B5EF4-FFF2-40B4-BE49-F238E27FC236}">
                <a16:creationId xmlns:a16="http://schemas.microsoft.com/office/drawing/2014/main" id="{36CA810B-A91F-D8DD-3E54-7FF9029781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6800" y="1637822"/>
            <a:ext cx="291173" cy="203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2735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811277-FA84-1673-A3A5-FBBE7AB1A6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ZoneTexte 106">
            <a:extLst>
              <a:ext uri="{FF2B5EF4-FFF2-40B4-BE49-F238E27FC236}">
                <a16:creationId xmlns:a16="http://schemas.microsoft.com/office/drawing/2014/main" id="{A4BF1616-29E6-30C3-749D-4DF6BFB31ECF}"/>
              </a:ext>
            </a:extLst>
          </p:cNvPr>
          <p:cNvSpPr txBox="1"/>
          <p:nvPr/>
        </p:nvSpPr>
        <p:spPr>
          <a:xfrm>
            <a:off x="170038" y="949952"/>
            <a:ext cx="1314586" cy="246221"/>
          </a:xfrm>
          <a:prstGeom prst="rect">
            <a:avLst/>
          </a:prstGeom>
          <a:noFill/>
          <a:ln w="15875">
            <a:solidFill>
              <a:srgbClr val="0070C0"/>
            </a:solidFill>
          </a:ln>
        </p:spPr>
        <p:txBody>
          <a:bodyPr wrap="square">
            <a:spAutoFit/>
          </a:bodyPr>
          <a:lstStyle>
            <a:defPPr>
              <a:defRPr lang="fr-FR"/>
            </a:defPPr>
            <a:lvl1pPr>
              <a:defRPr sz="1000">
                <a:solidFill>
                  <a:srgbClr val="002060"/>
                </a:solidFill>
              </a:defRPr>
            </a:lvl1pPr>
          </a:lstStyle>
          <a:p>
            <a:r>
              <a:rPr lang="fr-FR" dirty="0"/>
              <a:t>CNN multi-objectifs</a:t>
            </a:r>
          </a:p>
        </p:txBody>
      </p:sp>
      <p:pic>
        <p:nvPicPr>
          <p:cNvPr id="108" name="Image 107">
            <a:extLst>
              <a:ext uri="{FF2B5EF4-FFF2-40B4-BE49-F238E27FC236}">
                <a16:creationId xmlns:a16="http://schemas.microsoft.com/office/drawing/2014/main" id="{C30185D6-A937-2C21-D619-A295650FD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926" y="2153813"/>
            <a:ext cx="711482" cy="968003"/>
          </a:xfrm>
          <a:prstGeom prst="rect">
            <a:avLst/>
          </a:prstGeom>
        </p:spPr>
      </p:pic>
      <p:sp>
        <p:nvSpPr>
          <p:cNvPr id="109" name="Cube 108">
            <a:extLst>
              <a:ext uri="{FF2B5EF4-FFF2-40B4-BE49-F238E27FC236}">
                <a16:creationId xmlns:a16="http://schemas.microsoft.com/office/drawing/2014/main" id="{C68731FB-A9DD-9793-0274-45487FDF761F}"/>
              </a:ext>
            </a:extLst>
          </p:cNvPr>
          <p:cNvSpPr/>
          <p:nvPr/>
        </p:nvSpPr>
        <p:spPr>
          <a:xfrm>
            <a:off x="3025225" y="2395327"/>
            <a:ext cx="436642" cy="517795"/>
          </a:xfrm>
          <a:prstGeom prst="cube">
            <a:avLst>
              <a:gd name="adj" fmla="val 58823"/>
            </a:avLst>
          </a:prstGeom>
          <a:solidFill>
            <a:srgbClr val="FC931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110" name="Cube 109">
            <a:extLst>
              <a:ext uri="{FF2B5EF4-FFF2-40B4-BE49-F238E27FC236}">
                <a16:creationId xmlns:a16="http://schemas.microsoft.com/office/drawing/2014/main" id="{60553D7F-7EBD-C981-A109-90C431C6CE40}"/>
              </a:ext>
            </a:extLst>
          </p:cNvPr>
          <p:cNvSpPr/>
          <p:nvPr/>
        </p:nvSpPr>
        <p:spPr>
          <a:xfrm>
            <a:off x="2704812" y="2712873"/>
            <a:ext cx="436642" cy="517795"/>
          </a:xfrm>
          <a:prstGeom prst="cube">
            <a:avLst>
              <a:gd name="adj" fmla="val 58823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111" name="Cube 110">
            <a:extLst>
              <a:ext uri="{FF2B5EF4-FFF2-40B4-BE49-F238E27FC236}">
                <a16:creationId xmlns:a16="http://schemas.microsoft.com/office/drawing/2014/main" id="{94E308D1-FE33-9332-8DA0-3CBDB67B13DB}"/>
              </a:ext>
            </a:extLst>
          </p:cNvPr>
          <p:cNvSpPr/>
          <p:nvPr/>
        </p:nvSpPr>
        <p:spPr>
          <a:xfrm>
            <a:off x="2394886" y="3029568"/>
            <a:ext cx="436642" cy="517795"/>
          </a:xfrm>
          <a:prstGeom prst="cube">
            <a:avLst>
              <a:gd name="adj" fmla="val 58823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112" name="ZoneTexte 111">
            <a:extLst>
              <a:ext uri="{FF2B5EF4-FFF2-40B4-BE49-F238E27FC236}">
                <a16:creationId xmlns:a16="http://schemas.microsoft.com/office/drawing/2014/main" id="{081201A7-9293-ED57-5862-2EFB0CCEF3D5}"/>
              </a:ext>
            </a:extLst>
          </p:cNvPr>
          <p:cNvSpPr txBox="1"/>
          <p:nvPr/>
        </p:nvSpPr>
        <p:spPr>
          <a:xfrm>
            <a:off x="2692180" y="3306106"/>
            <a:ext cx="58862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espèce</a:t>
            </a:r>
          </a:p>
        </p:txBody>
      </p:sp>
      <p:sp>
        <p:nvSpPr>
          <p:cNvPr id="113" name="ZoneTexte 112">
            <a:extLst>
              <a:ext uri="{FF2B5EF4-FFF2-40B4-BE49-F238E27FC236}">
                <a16:creationId xmlns:a16="http://schemas.microsoft.com/office/drawing/2014/main" id="{B01501F9-9A78-AA7E-521B-2CB94DB6F517}"/>
              </a:ext>
            </a:extLst>
          </p:cNvPr>
          <p:cNvSpPr txBox="1"/>
          <p:nvPr/>
        </p:nvSpPr>
        <p:spPr>
          <a:xfrm>
            <a:off x="2973810" y="2977345"/>
            <a:ext cx="49564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santé</a:t>
            </a:r>
          </a:p>
        </p:txBody>
      </p:sp>
      <p:sp>
        <p:nvSpPr>
          <p:cNvPr id="114" name="ZoneTexte 113">
            <a:extLst>
              <a:ext uri="{FF2B5EF4-FFF2-40B4-BE49-F238E27FC236}">
                <a16:creationId xmlns:a16="http://schemas.microsoft.com/office/drawing/2014/main" id="{BF9328BA-8448-8A20-514E-92CEBC357D6F}"/>
              </a:ext>
            </a:extLst>
          </p:cNvPr>
          <p:cNvSpPr txBox="1"/>
          <p:nvPr/>
        </p:nvSpPr>
        <p:spPr>
          <a:xfrm>
            <a:off x="3308725" y="2657629"/>
            <a:ext cx="6351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000" dirty="0">
                <a:solidFill>
                  <a:srgbClr val="002060"/>
                </a:solidFill>
              </a:rPr>
              <a:t>maladie</a:t>
            </a:r>
          </a:p>
        </p:txBody>
      </p:sp>
      <p:sp>
        <p:nvSpPr>
          <p:cNvPr id="115" name="ZoneTexte 114">
            <a:extLst>
              <a:ext uri="{FF2B5EF4-FFF2-40B4-BE49-F238E27FC236}">
                <a16:creationId xmlns:a16="http://schemas.microsoft.com/office/drawing/2014/main" id="{41C5C9D8-B920-28B1-6618-7FAC7E04C2C8}"/>
              </a:ext>
            </a:extLst>
          </p:cNvPr>
          <p:cNvSpPr txBox="1"/>
          <p:nvPr/>
        </p:nvSpPr>
        <p:spPr>
          <a:xfrm>
            <a:off x="1237790" y="1288649"/>
            <a:ext cx="1281654" cy="33855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pPr algn="ctr"/>
            <a:r>
              <a:rPr lang="fr-FR" sz="800" dirty="0">
                <a:solidFill>
                  <a:srgbClr val="002060"/>
                </a:solidFill>
              </a:rPr>
              <a:t>1 Backbone pré-entrainé partagé</a:t>
            </a:r>
          </a:p>
        </p:txBody>
      </p:sp>
      <p:sp>
        <p:nvSpPr>
          <p:cNvPr id="116" name="Flèche : droite 115">
            <a:extLst>
              <a:ext uri="{FF2B5EF4-FFF2-40B4-BE49-F238E27FC236}">
                <a16:creationId xmlns:a16="http://schemas.microsoft.com/office/drawing/2014/main" id="{BD519184-597C-9211-992C-AD0364BE71F7}"/>
              </a:ext>
            </a:extLst>
          </p:cNvPr>
          <p:cNvSpPr/>
          <p:nvPr/>
        </p:nvSpPr>
        <p:spPr>
          <a:xfrm>
            <a:off x="1127454" y="2371781"/>
            <a:ext cx="310407" cy="532069"/>
          </a:xfrm>
          <a:prstGeom prst="rightArrow">
            <a:avLst/>
          </a:prstGeom>
          <a:solidFill>
            <a:srgbClr val="3B816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123" name="Cube 122">
            <a:extLst>
              <a:ext uri="{FF2B5EF4-FFF2-40B4-BE49-F238E27FC236}">
                <a16:creationId xmlns:a16="http://schemas.microsoft.com/office/drawing/2014/main" id="{6430C0EE-3D68-7FF5-6C02-870392FEFA3F}"/>
              </a:ext>
            </a:extLst>
          </p:cNvPr>
          <p:cNvSpPr/>
          <p:nvPr/>
        </p:nvSpPr>
        <p:spPr>
          <a:xfrm>
            <a:off x="1395717" y="2081238"/>
            <a:ext cx="881766" cy="1193897"/>
          </a:xfrm>
          <a:prstGeom prst="cube">
            <a:avLst>
              <a:gd name="adj" fmla="val 7668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8AC8D7A0-EBAD-C3F3-676E-C0FC4222264C}"/>
              </a:ext>
            </a:extLst>
          </p:cNvPr>
          <p:cNvSpPr/>
          <p:nvPr/>
        </p:nvSpPr>
        <p:spPr>
          <a:xfrm>
            <a:off x="165761" y="944628"/>
            <a:ext cx="4049784" cy="2838034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28" name="Connecteur droit avec flèche 127">
            <a:extLst>
              <a:ext uri="{FF2B5EF4-FFF2-40B4-BE49-F238E27FC236}">
                <a16:creationId xmlns:a16="http://schemas.microsoft.com/office/drawing/2014/main" id="{0AEE4E92-26F7-1245-9A71-ACEDE1F92774}"/>
              </a:ext>
            </a:extLst>
          </p:cNvPr>
          <p:cNvCxnSpPr>
            <a:cxnSpLocks/>
          </p:cNvCxnSpPr>
          <p:nvPr/>
        </p:nvCxnSpPr>
        <p:spPr>
          <a:xfrm>
            <a:off x="1891125" y="2674525"/>
            <a:ext cx="592572" cy="44367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Connecteur droit avec flèche 128">
            <a:extLst>
              <a:ext uri="{FF2B5EF4-FFF2-40B4-BE49-F238E27FC236}">
                <a16:creationId xmlns:a16="http://schemas.microsoft.com/office/drawing/2014/main" id="{D859ACBB-EF04-8063-B7A6-F2500DE1D4CD}"/>
              </a:ext>
            </a:extLst>
          </p:cNvPr>
          <p:cNvCxnSpPr>
            <a:cxnSpLocks/>
          </p:cNvCxnSpPr>
          <p:nvPr/>
        </p:nvCxnSpPr>
        <p:spPr>
          <a:xfrm>
            <a:off x="1891125" y="2674525"/>
            <a:ext cx="885990" cy="156566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Connecteur droit avec flèche 129">
            <a:extLst>
              <a:ext uri="{FF2B5EF4-FFF2-40B4-BE49-F238E27FC236}">
                <a16:creationId xmlns:a16="http://schemas.microsoft.com/office/drawing/2014/main" id="{B395BD23-DCE0-5650-D991-2478A9CF8891}"/>
              </a:ext>
            </a:extLst>
          </p:cNvPr>
          <p:cNvCxnSpPr>
            <a:cxnSpLocks/>
          </p:cNvCxnSpPr>
          <p:nvPr/>
        </p:nvCxnSpPr>
        <p:spPr>
          <a:xfrm flipV="1">
            <a:off x="1891125" y="2487233"/>
            <a:ext cx="1281654" cy="187292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ZoneTexte 130">
            <a:extLst>
              <a:ext uri="{FF2B5EF4-FFF2-40B4-BE49-F238E27FC236}">
                <a16:creationId xmlns:a16="http://schemas.microsoft.com/office/drawing/2014/main" id="{673829A1-EC23-5060-8D49-E9942598B438}"/>
              </a:ext>
            </a:extLst>
          </p:cNvPr>
          <p:cNvSpPr txBox="1"/>
          <p:nvPr/>
        </p:nvSpPr>
        <p:spPr>
          <a:xfrm>
            <a:off x="2492270" y="1134325"/>
            <a:ext cx="7634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800" dirty="0" err="1">
                <a:solidFill>
                  <a:srgbClr val="002060"/>
                </a:solidFill>
              </a:rPr>
              <a:t>Embedding</a:t>
            </a:r>
            <a:endParaRPr lang="fr-FR" sz="800" dirty="0">
              <a:solidFill>
                <a:srgbClr val="002060"/>
              </a:solidFill>
            </a:endParaRPr>
          </a:p>
          <a:p>
            <a:pPr algn="ctr"/>
            <a:r>
              <a:rPr lang="fr-FR" sz="800" dirty="0">
                <a:solidFill>
                  <a:srgbClr val="002060"/>
                </a:solidFill>
              </a:rPr>
              <a:t>partagé</a:t>
            </a:r>
          </a:p>
        </p:txBody>
      </p:sp>
      <p:cxnSp>
        <p:nvCxnSpPr>
          <p:cNvPr id="132" name="Connecteur droit avec flèche 131">
            <a:extLst>
              <a:ext uri="{FF2B5EF4-FFF2-40B4-BE49-F238E27FC236}">
                <a16:creationId xmlns:a16="http://schemas.microsoft.com/office/drawing/2014/main" id="{81618A71-C75D-344B-111A-9042AC1A4853}"/>
              </a:ext>
            </a:extLst>
          </p:cNvPr>
          <p:cNvCxnSpPr>
            <a:cxnSpLocks/>
          </p:cNvCxnSpPr>
          <p:nvPr/>
        </p:nvCxnSpPr>
        <p:spPr>
          <a:xfrm>
            <a:off x="2569603" y="1486951"/>
            <a:ext cx="539625" cy="0"/>
          </a:xfrm>
          <a:prstGeom prst="straightConnector1">
            <a:avLst/>
          </a:prstGeom>
          <a:ln w="12700"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3" name="ZoneTexte 132">
            <a:extLst>
              <a:ext uri="{FF2B5EF4-FFF2-40B4-BE49-F238E27FC236}">
                <a16:creationId xmlns:a16="http://schemas.microsoft.com/office/drawing/2014/main" id="{86ED596A-D54B-5826-C781-A25518DBC593}"/>
              </a:ext>
            </a:extLst>
          </p:cNvPr>
          <p:cNvSpPr txBox="1"/>
          <p:nvPr/>
        </p:nvSpPr>
        <p:spPr>
          <a:xfrm>
            <a:off x="3214544" y="1297028"/>
            <a:ext cx="1023835" cy="338554"/>
          </a:xfrm>
          <a:prstGeom prst="rect">
            <a:avLst/>
          </a:prstGeom>
          <a:noFill/>
        </p:spPr>
        <p:txBody>
          <a:bodyPr vert="horz" wrap="square">
            <a:spAutoFit/>
          </a:bodyPr>
          <a:lstStyle/>
          <a:p>
            <a:r>
              <a:rPr lang="fr-FR" sz="800" dirty="0">
                <a:solidFill>
                  <a:srgbClr val="002060"/>
                </a:solidFill>
              </a:rPr>
              <a:t>3 Dense(</a:t>
            </a:r>
            <a:r>
              <a:rPr lang="fr-FR" sz="800" dirty="0" err="1">
                <a:solidFill>
                  <a:srgbClr val="002060"/>
                </a:solidFill>
              </a:rPr>
              <a:t>softmax</a:t>
            </a:r>
            <a:r>
              <a:rPr lang="fr-FR" sz="800" dirty="0">
                <a:solidFill>
                  <a:srgbClr val="002060"/>
                </a:solidFill>
              </a:rPr>
              <a:t>, binaire, </a:t>
            </a:r>
            <a:r>
              <a:rPr lang="fr-FR" sz="800" dirty="0" err="1">
                <a:solidFill>
                  <a:srgbClr val="002060"/>
                </a:solidFill>
              </a:rPr>
              <a:t>softmax</a:t>
            </a:r>
            <a:r>
              <a:rPr lang="fr-FR" sz="800" dirty="0">
                <a:solidFill>
                  <a:srgbClr val="002060"/>
                </a:solidFill>
              </a:rPr>
              <a:t>)</a:t>
            </a:r>
          </a:p>
        </p:txBody>
      </p:sp>
      <p:sp>
        <p:nvSpPr>
          <p:cNvPr id="21" name="Cube 20">
            <a:extLst>
              <a:ext uri="{FF2B5EF4-FFF2-40B4-BE49-F238E27FC236}">
                <a16:creationId xmlns:a16="http://schemas.microsoft.com/office/drawing/2014/main" id="{00B94ED2-0229-2A05-E9BF-04541AD4083F}"/>
              </a:ext>
            </a:extLst>
          </p:cNvPr>
          <p:cNvSpPr/>
          <p:nvPr/>
        </p:nvSpPr>
        <p:spPr>
          <a:xfrm>
            <a:off x="1400047" y="1558911"/>
            <a:ext cx="881766" cy="1193897"/>
          </a:xfrm>
          <a:prstGeom prst="cube">
            <a:avLst>
              <a:gd name="adj" fmla="val 76680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rgbClr val="002060"/>
              </a:solidFill>
            </a:endParaRP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B623AFB9-AF17-E902-2C05-8A790B478DCA}"/>
              </a:ext>
            </a:extLst>
          </p:cNvPr>
          <p:cNvSpPr txBox="1"/>
          <p:nvPr/>
        </p:nvSpPr>
        <p:spPr>
          <a:xfrm rot="18975872">
            <a:off x="1656460" y="2463459"/>
            <a:ext cx="500458" cy="1846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600" dirty="0"/>
              <a:t>Fine-tune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4BB6E76-A040-B755-1E1D-3B05B07FD97D}"/>
              </a:ext>
            </a:extLst>
          </p:cNvPr>
          <p:cNvSpPr txBox="1"/>
          <p:nvPr/>
        </p:nvSpPr>
        <p:spPr>
          <a:xfrm>
            <a:off x="4477554" y="944628"/>
            <a:ext cx="7635200" cy="34522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000" b="1" i="0" dirty="0">
                <a:effectLst/>
                <a:latin typeface="Segoe WPC"/>
              </a:rPr>
              <a:t>[Backbone unique partagé]</a:t>
            </a:r>
            <a:r>
              <a:rPr lang="fr-FR" sz="1000" b="0" i="0" dirty="0">
                <a:effectLst/>
                <a:latin typeface="Segoe WPC"/>
              </a:rPr>
              <a:t> ✓ Un seul </a:t>
            </a:r>
            <a:r>
              <a:rPr lang="fr-FR" sz="1000" b="0" i="0" dirty="0">
                <a:effectLst/>
                <a:latin typeface="SF Mono"/>
              </a:rPr>
              <a:t>EfficientNetV2S</a:t>
            </a:r>
            <a:r>
              <a:rPr lang="fr-FR" sz="1000" b="0" i="0" dirty="0">
                <a:effectLst/>
                <a:latin typeface="Segoe WPC"/>
              </a:rPr>
              <a:t> pré‑entraîné (ligne 211).</a:t>
            </a:r>
          </a:p>
          <a:p>
            <a:pPr algn="l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000" b="1" i="0" dirty="0">
                <a:effectLst/>
                <a:latin typeface="Segoe WPC"/>
              </a:rPr>
              <a:t>[</a:t>
            </a:r>
            <a:r>
              <a:rPr lang="fr-FR" sz="1000" b="1" i="0" dirty="0" err="1">
                <a:effectLst/>
                <a:latin typeface="Segoe WPC"/>
              </a:rPr>
              <a:t>Embedding</a:t>
            </a:r>
            <a:r>
              <a:rPr lang="fr-FR" sz="1000" b="1" i="0" dirty="0">
                <a:effectLst/>
                <a:latin typeface="Segoe WPC"/>
              </a:rPr>
              <a:t> partagé]</a:t>
            </a:r>
            <a:r>
              <a:rPr lang="fr-FR" sz="1000" b="0" i="0" dirty="0">
                <a:effectLst/>
                <a:latin typeface="Segoe WPC"/>
              </a:rPr>
              <a:t> ✓ Les 3 têtes consomment le même vecteur (sortie Dropout, 1280 dimensions) (lignes 214–218).</a:t>
            </a:r>
          </a:p>
          <a:p>
            <a:pPr algn="l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000" b="1" i="0" dirty="0">
                <a:effectLst/>
                <a:latin typeface="Segoe WPC"/>
              </a:rPr>
              <a:t>[3 têtes parallèles]</a:t>
            </a:r>
            <a:r>
              <a:rPr lang="fr-FR" sz="1000" b="0" i="0" dirty="0">
                <a:effectLst/>
                <a:latin typeface="Segoe WPC"/>
              </a:rPr>
              <a:t> ✓ </a:t>
            </a:r>
            <a:r>
              <a:rPr lang="fr-FR" sz="1000" b="0" i="0" dirty="0" err="1">
                <a:effectLst/>
                <a:latin typeface="SF Mono"/>
              </a:rPr>
              <a:t>species</a:t>
            </a:r>
            <a:r>
              <a:rPr lang="fr-FR" sz="1000" b="0" i="0" dirty="0">
                <a:effectLst/>
                <a:latin typeface="Segoe WPC"/>
              </a:rPr>
              <a:t> (</a:t>
            </a:r>
            <a:r>
              <a:rPr lang="fr-FR" sz="1000" b="0" i="0" dirty="0" err="1">
                <a:effectLst/>
                <a:latin typeface="Segoe WPC"/>
              </a:rPr>
              <a:t>softmax</a:t>
            </a:r>
            <a:r>
              <a:rPr lang="fr-FR" sz="1000" b="0" i="0" dirty="0">
                <a:effectLst/>
                <a:latin typeface="Segoe WPC"/>
              </a:rPr>
              <a:t> K), </a:t>
            </a:r>
            <a:r>
              <a:rPr lang="fr-FR" sz="1000" b="0" i="0" dirty="0" err="1">
                <a:effectLst/>
                <a:latin typeface="SF Mono"/>
              </a:rPr>
              <a:t>health</a:t>
            </a:r>
            <a:r>
              <a:rPr lang="fr-FR" sz="1000" b="0" i="0" dirty="0">
                <a:effectLst/>
                <a:latin typeface="Segoe WPC"/>
              </a:rPr>
              <a:t> (</a:t>
            </a:r>
            <a:r>
              <a:rPr lang="fr-FR" sz="1000" b="0" i="0" dirty="0" err="1">
                <a:effectLst/>
                <a:latin typeface="Segoe WPC"/>
              </a:rPr>
              <a:t>softmax</a:t>
            </a:r>
            <a:r>
              <a:rPr lang="fr-FR" sz="1000" b="0" i="0" dirty="0">
                <a:effectLst/>
                <a:latin typeface="Segoe WPC"/>
              </a:rPr>
              <a:t> 2), </a:t>
            </a:r>
            <a:r>
              <a:rPr lang="fr-FR" sz="1000" b="0" i="0" dirty="0" err="1">
                <a:effectLst/>
                <a:latin typeface="SF Mono"/>
              </a:rPr>
              <a:t>disease</a:t>
            </a:r>
            <a:r>
              <a:rPr lang="fr-FR" sz="1000" b="0" i="0" dirty="0">
                <a:effectLst/>
                <a:latin typeface="Segoe WPC"/>
              </a:rPr>
              <a:t> (</a:t>
            </a:r>
            <a:r>
              <a:rPr lang="fr-FR" sz="1000" b="0" i="0" dirty="0" err="1">
                <a:effectLst/>
                <a:latin typeface="Segoe WPC"/>
              </a:rPr>
              <a:t>softmax</a:t>
            </a:r>
            <a:r>
              <a:rPr lang="fr-FR" sz="1000" b="0" i="0" dirty="0">
                <a:effectLst/>
                <a:latin typeface="Segoe WPC"/>
              </a:rPr>
              <a:t> M) (lignes 216–218).</a:t>
            </a:r>
          </a:p>
          <a:p>
            <a:pPr algn="l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000" b="1" i="0" dirty="0">
                <a:effectLst/>
                <a:latin typeface="Segoe WPC"/>
              </a:rPr>
              <a:t>[Fine‑tune]</a:t>
            </a:r>
            <a:r>
              <a:rPr lang="fr-FR" sz="1000" b="0" i="0" dirty="0">
                <a:effectLst/>
                <a:latin typeface="Segoe WPC"/>
              </a:rPr>
              <a:t> ✓ Stage 1 (backbone gelé) + Stage 2 (dégel partiel k couches) (lignes 538–557).</a:t>
            </a:r>
          </a:p>
          <a:p>
            <a:pPr algn="l">
              <a:buNone/>
            </a:pPr>
            <a:r>
              <a:rPr lang="fr-FR" sz="1000" b="1" i="0" dirty="0">
                <a:effectLst/>
                <a:latin typeface="Segoe WPC"/>
              </a:rPr>
              <a:t>Petits détails optionnels à ajouter (non obligatoires)</a:t>
            </a:r>
          </a:p>
          <a:p>
            <a:pPr algn="l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000" b="1" i="0" dirty="0">
                <a:effectLst/>
                <a:latin typeface="Segoe WPC"/>
              </a:rPr>
              <a:t>[Dropout]</a:t>
            </a:r>
            <a:r>
              <a:rPr lang="fr-FR" sz="1000" b="0" i="0" dirty="0">
                <a:effectLst/>
                <a:latin typeface="Segoe WPC"/>
              </a:rPr>
              <a:t> Entre le backbone et les têtes: </a:t>
            </a:r>
            <a:r>
              <a:rPr lang="fr-FR" sz="1000" b="0" i="0" dirty="0">
                <a:effectLst/>
                <a:latin typeface="SF Mono"/>
              </a:rPr>
              <a:t>Dropout(0.2)</a:t>
            </a:r>
            <a:r>
              <a:rPr lang="fr-FR" sz="1000" b="0" i="0" dirty="0">
                <a:effectLst/>
                <a:latin typeface="Segoe WPC"/>
              </a:rPr>
              <a:t> (ligne 214).</a:t>
            </a:r>
          </a:p>
          <a:p>
            <a:pPr algn="l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000" b="1" i="0" dirty="0">
                <a:effectLst/>
                <a:latin typeface="Segoe WPC"/>
              </a:rPr>
              <a:t>[Masquage </a:t>
            </a:r>
            <a:r>
              <a:rPr lang="fr-FR" sz="1000" b="1" i="0" dirty="0" err="1">
                <a:effectLst/>
                <a:latin typeface="Segoe WPC"/>
              </a:rPr>
              <a:t>disease</a:t>
            </a:r>
            <a:r>
              <a:rPr lang="fr-FR" sz="1000" b="1" i="0" dirty="0">
                <a:effectLst/>
                <a:latin typeface="Segoe WPC"/>
              </a:rPr>
              <a:t>]</a:t>
            </a:r>
            <a:r>
              <a:rPr lang="fr-FR" sz="1000" b="0" i="0" dirty="0">
                <a:effectLst/>
                <a:latin typeface="Segoe WPC"/>
              </a:rPr>
              <a:t> Les images saines ont une cible nulle pour "maladie" → pas de gradient (lignes 160–165).</a:t>
            </a:r>
          </a:p>
          <a:p>
            <a:pPr algn="l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000" b="1" i="0" dirty="0">
                <a:effectLst/>
                <a:latin typeface="Segoe WPC"/>
              </a:rPr>
              <a:t>[Pondération pertes]</a:t>
            </a:r>
            <a:r>
              <a:rPr lang="fr-FR" sz="1000" b="0" i="0" dirty="0">
                <a:effectLst/>
                <a:latin typeface="Segoe WPC"/>
              </a:rPr>
              <a:t> </a:t>
            </a:r>
            <a:r>
              <a:rPr lang="fr-FR" sz="1000" b="0" i="0" dirty="0" err="1">
                <a:effectLst/>
                <a:latin typeface="SF Mono"/>
              </a:rPr>
              <a:t>species</a:t>
            </a:r>
            <a:r>
              <a:rPr lang="fr-FR" sz="1000" b="0" i="0" dirty="0">
                <a:effectLst/>
                <a:latin typeface="SF Mono"/>
              </a:rPr>
              <a:t>=1.0, </a:t>
            </a:r>
            <a:r>
              <a:rPr lang="fr-FR" sz="1000" b="0" i="0" dirty="0" err="1">
                <a:effectLst/>
                <a:latin typeface="SF Mono"/>
              </a:rPr>
              <a:t>health</a:t>
            </a:r>
            <a:r>
              <a:rPr lang="fr-FR" sz="1000" b="0" i="0" dirty="0">
                <a:effectLst/>
                <a:latin typeface="SF Mono"/>
              </a:rPr>
              <a:t>=0.5, </a:t>
            </a:r>
            <a:r>
              <a:rPr lang="fr-FR" sz="1000" b="0" i="0" dirty="0" err="1">
                <a:effectLst/>
                <a:latin typeface="SF Mono"/>
              </a:rPr>
              <a:t>disease</a:t>
            </a:r>
            <a:r>
              <a:rPr lang="fr-FR" sz="1000" b="0" i="0" dirty="0">
                <a:effectLst/>
                <a:latin typeface="SF Mono"/>
              </a:rPr>
              <a:t>=1.5</a:t>
            </a:r>
            <a:r>
              <a:rPr lang="fr-FR" sz="1000" b="0" i="0" dirty="0">
                <a:effectLst/>
                <a:latin typeface="Segoe WPC"/>
              </a:rPr>
              <a:t> (ligne 530).</a:t>
            </a:r>
          </a:p>
          <a:p>
            <a:pPr algn="l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000" b="1" i="0" dirty="0">
                <a:effectLst/>
                <a:latin typeface="Segoe WPC"/>
              </a:rPr>
              <a:t>[Label </a:t>
            </a:r>
            <a:r>
              <a:rPr lang="fr-FR" sz="1000" b="1" i="0" dirty="0" err="1">
                <a:effectLst/>
                <a:latin typeface="Segoe WPC"/>
              </a:rPr>
              <a:t>smoothing</a:t>
            </a:r>
            <a:r>
              <a:rPr lang="fr-FR" sz="1000" b="1" i="0" dirty="0">
                <a:effectLst/>
                <a:latin typeface="Segoe WPC"/>
              </a:rPr>
              <a:t>]</a:t>
            </a:r>
            <a:r>
              <a:rPr lang="fr-FR" sz="1000" b="0" i="0" dirty="0">
                <a:effectLst/>
                <a:latin typeface="Segoe WPC"/>
              </a:rPr>
              <a:t> </a:t>
            </a:r>
            <a:r>
              <a:rPr lang="fr-FR" sz="1000" b="0" i="0" dirty="0" err="1">
                <a:effectLst/>
                <a:latin typeface="SF Mono"/>
              </a:rPr>
              <a:t>species</a:t>
            </a:r>
            <a:r>
              <a:rPr lang="fr-FR" sz="1000" b="0" i="0" dirty="0">
                <a:effectLst/>
                <a:latin typeface="SF Mono"/>
              </a:rPr>
              <a:t>=0.1, </a:t>
            </a:r>
            <a:r>
              <a:rPr lang="fr-FR" sz="1000" b="0" i="0" dirty="0" err="1">
                <a:effectLst/>
                <a:latin typeface="SF Mono"/>
              </a:rPr>
              <a:t>health</a:t>
            </a:r>
            <a:r>
              <a:rPr lang="fr-FR" sz="1000" b="0" i="0" dirty="0">
                <a:effectLst/>
                <a:latin typeface="SF Mono"/>
              </a:rPr>
              <a:t>=0.0, </a:t>
            </a:r>
            <a:r>
              <a:rPr lang="fr-FR" sz="1000" b="0" i="0" dirty="0" err="1">
                <a:effectLst/>
                <a:latin typeface="SF Mono"/>
              </a:rPr>
              <a:t>disease</a:t>
            </a:r>
            <a:r>
              <a:rPr lang="fr-FR" sz="1000" b="0" i="0" dirty="0">
                <a:effectLst/>
                <a:latin typeface="SF Mono"/>
              </a:rPr>
              <a:t>=0.1</a:t>
            </a:r>
            <a:r>
              <a:rPr lang="fr-FR" sz="1000" b="0" i="0" dirty="0">
                <a:effectLst/>
                <a:latin typeface="Segoe WPC"/>
              </a:rPr>
              <a:t> (lignes 227–229).</a:t>
            </a:r>
          </a:p>
          <a:p>
            <a:pPr algn="l">
              <a:spcBef>
                <a:spcPts val="45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fr-FR" sz="1000" b="1" i="0" dirty="0">
                <a:effectLst/>
                <a:latin typeface="Segoe WPC"/>
              </a:rPr>
              <a:t>[Monitoring]</a:t>
            </a:r>
            <a:r>
              <a:rPr lang="fr-FR" sz="1000" b="0" i="0" dirty="0">
                <a:effectLst/>
                <a:latin typeface="Segoe WPC"/>
              </a:rPr>
              <a:t> </a:t>
            </a:r>
            <a:r>
              <a:rPr lang="fr-FR" sz="1000" b="0" i="0" dirty="0" err="1">
                <a:effectLst/>
                <a:latin typeface="Segoe WPC"/>
              </a:rPr>
              <a:t>Early</a:t>
            </a:r>
            <a:r>
              <a:rPr lang="fr-FR" sz="1000" b="0" i="0" dirty="0">
                <a:effectLst/>
                <a:latin typeface="Segoe WPC"/>
              </a:rPr>
              <a:t> </a:t>
            </a:r>
            <a:r>
              <a:rPr lang="fr-FR" sz="1000" b="0" i="0" dirty="0" err="1">
                <a:effectLst/>
                <a:latin typeface="Segoe WPC"/>
              </a:rPr>
              <a:t>stopping</a:t>
            </a:r>
            <a:r>
              <a:rPr lang="fr-FR" sz="1000" b="0" i="0" dirty="0">
                <a:effectLst/>
                <a:latin typeface="Segoe WPC"/>
              </a:rPr>
              <a:t>/checkpoint sur </a:t>
            </a:r>
            <a:r>
              <a:rPr lang="fr-FR" sz="1000" b="0" i="0" dirty="0">
                <a:effectLst/>
                <a:latin typeface="SF Mono"/>
              </a:rPr>
              <a:t>val_species_macro_f1</a:t>
            </a:r>
            <a:r>
              <a:rPr lang="fr-FR" sz="1000" b="0" i="0" dirty="0">
                <a:effectLst/>
                <a:latin typeface="Segoe WPC"/>
              </a:rPr>
              <a:t> (lignes 534–536).</a:t>
            </a:r>
          </a:p>
          <a:p>
            <a:r>
              <a:rPr lang="fr-FR" sz="1000" b="1" dirty="0"/>
              <a:t>Note sur l'ordre des têtes dans le schéma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/>
              <a:t>Votre schéma montre (de haut en bas): </a:t>
            </a:r>
            <a:r>
              <a:rPr lang="fr-FR" sz="1000" b="1" dirty="0"/>
              <a:t>maladie → santé → espèce</a:t>
            </a:r>
            <a:r>
              <a:rPr lang="fr-FR" sz="1000" dirty="0"/>
              <a:t>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/>
              <a:t>Dans le code, l'ordre de définition est: </a:t>
            </a:r>
            <a:r>
              <a:rPr lang="fr-FR" sz="1000" b="1" dirty="0" err="1"/>
              <a:t>species</a:t>
            </a:r>
            <a:r>
              <a:rPr lang="fr-FR" sz="1000" b="1" dirty="0"/>
              <a:t> → </a:t>
            </a:r>
            <a:r>
              <a:rPr lang="fr-FR" sz="1000" b="1" dirty="0" err="1"/>
              <a:t>health</a:t>
            </a:r>
            <a:r>
              <a:rPr lang="fr-FR" sz="1000" b="1" dirty="0"/>
              <a:t> → </a:t>
            </a:r>
            <a:r>
              <a:rPr lang="fr-FR" sz="1000" b="1" dirty="0" err="1"/>
              <a:t>disease</a:t>
            </a:r>
            <a:r>
              <a:rPr lang="fr-FR" sz="1000" dirty="0"/>
              <a:t> (lignes 216–218).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dirty="0"/>
              <a:t>Ceci n'affecte pas la correction du schéma; c'est juste un choix de présentation visuelle.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7710B88D-E4E7-6B03-D6CA-5F363ADC0FC6}"/>
              </a:ext>
            </a:extLst>
          </p:cNvPr>
          <p:cNvSpPr txBox="1"/>
          <p:nvPr/>
        </p:nvSpPr>
        <p:spPr>
          <a:xfrm>
            <a:off x="3726461" y="65816"/>
            <a:ext cx="38027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ighlight>
                  <a:srgbClr val="FFFF00"/>
                </a:highlight>
              </a:rPr>
              <a:t>/workspaces/app/multi_tache.py</a:t>
            </a:r>
            <a:endParaRPr lang="fr-FR" dirty="0">
              <a:highlight>
                <a:srgbClr val="FFFF00"/>
              </a:highlight>
            </a:endParaRPr>
          </a:p>
        </p:txBody>
      </p:sp>
      <p:sp>
        <p:nvSpPr>
          <p:cNvPr id="71" name="ZoneTexte 70">
            <a:extLst>
              <a:ext uri="{FF2B5EF4-FFF2-40B4-BE49-F238E27FC236}">
                <a16:creationId xmlns:a16="http://schemas.microsoft.com/office/drawing/2014/main" id="{49225B8A-F7DF-75C2-65E1-118910788781}"/>
              </a:ext>
            </a:extLst>
          </p:cNvPr>
          <p:cNvSpPr txBox="1"/>
          <p:nvPr/>
        </p:nvSpPr>
        <p:spPr>
          <a:xfrm>
            <a:off x="195546" y="4488761"/>
            <a:ext cx="609600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fr-FR" sz="1000" b="1" i="0" dirty="0">
                <a:effectLst/>
                <a:latin typeface="Segoe WPC"/>
              </a:rPr>
              <a:t>Mécanismes clés</a:t>
            </a:r>
          </a:p>
          <a:p>
            <a:pPr marL="228600" indent="-228600" algn="l">
              <a:buFont typeface="+mj-lt"/>
              <a:buAutoNum type="arabicPeriod"/>
            </a:pPr>
            <a:r>
              <a:rPr lang="fr-FR" sz="1000" b="1" i="0" dirty="0">
                <a:effectLst/>
                <a:latin typeface="Segoe WPC"/>
              </a:rPr>
              <a:t>Masquage de la tête "maladie" sur les images saines </a:t>
            </a:r>
            <a:r>
              <a:rPr lang="fr-FR" sz="1000" b="0" i="0" dirty="0">
                <a:effectLst/>
                <a:latin typeface="Segoe WPC"/>
              </a:rPr>
              <a:t>(lignes 158–165)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fr-FR" sz="1000" b="1" dirty="0"/>
              <a:t>Effet</a:t>
            </a:r>
            <a:r>
              <a:rPr lang="fr-FR" sz="1000" dirty="0"/>
              <a:t>: les images saines entraînent les têtes "espèce" et "santé", mais </a:t>
            </a:r>
            <a:r>
              <a:rPr lang="fr-FR" sz="1000" b="1" dirty="0"/>
              <a:t>pas</a:t>
            </a:r>
            <a:r>
              <a:rPr lang="fr-FR" sz="1000" dirty="0"/>
              <a:t> la tête "maladie".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fr-FR" sz="1000" dirty="0"/>
          </a:p>
          <a:p>
            <a:pPr marL="228600" indent="-228600" algn="l">
              <a:buAutoNum type="alphaUcPeriod"/>
            </a:pPr>
            <a:endParaRPr lang="fr-FR" sz="1000" b="0" i="0" dirty="0">
              <a:effectLst/>
              <a:latin typeface="Segoe WPC"/>
            </a:endParaRPr>
          </a:p>
        </p:txBody>
      </p:sp>
    </p:spTree>
    <p:extLst>
      <p:ext uri="{BB962C8B-B14F-4D97-AF65-F5344CB8AC3E}">
        <p14:creationId xmlns:p14="http://schemas.microsoft.com/office/powerpoint/2010/main" val="1090634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F7F844-3C61-A40B-911F-5DD0BB4DB5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C7BC2F-D756-DAE4-A56E-B52C0C59C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3626" y="2340495"/>
            <a:ext cx="2284747" cy="1325563"/>
          </a:xfrm>
        </p:spPr>
        <p:txBody>
          <a:bodyPr>
            <a:normAutofit/>
          </a:bodyPr>
          <a:lstStyle/>
          <a:p>
            <a:r>
              <a:rPr lang="fr-FR" dirty="0"/>
              <a:t>ML</a:t>
            </a:r>
          </a:p>
        </p:txBody>
      </p:sp>
    </p:spTree>
    <p:extLst>
      <p:ext uri="{BB962C8B-B14F-4D97-AF65-F5344CB8AC3E}">
        <p14:creationId xmlns:p14="http://schemas.microsoft.com/office/powerpoint/2010/main" val="10574950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12169</TotalTime>
  <Words>1511</Words>
  <Application>Microsoft Office PowerPoint</Application>
  <PresentationFormat>Grand écran</PresentationFormat>
  <Paragraphs>440</Paragraphs>
  <Slides>42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42</vt:i4>
      </vt:variant>
    </vt:vector>
  </HeadingPairs>
  <TitlesOfParts>
    <vt:vector size="50" baseType="lpstr">
      <vt:lpstr>Aptos</vt:lpstr>
      <vt:lpstr>Aptos Display</vt:lpstr>
      <vt:lpstr>Arial</vt:lpstr>
      <vt:lpstr>Consolas</vt:lpstr>
      <vt:lpstr>Segoe WPC</vt:lpstr>
      <vt:lpstr>SF Mono</vt:lpstr>
      <vt:lpstr>Times New Roman</vt:lpstr>
      <vt:lpstr>Thème Office</vt:lpstr>
      <vt:lpstr>Présentation PowerPoint</vt:lpstr>
      <vt:lpstr>Méthodologie</vt:lpstr>
      <vt:lpstr>Présentation PowerPoint</vt:lpstr>
      <vt:lpstr>Présentation PowerPoint</vt:lpstr>
      <vt:lpstr>Environnement de travail</vt:lpstr>
      <vt:lpstr>Présentation PowerPoint</vt:lpstr>
      <vt:lpstr>Présentation PowerPoint</vt:lpstr>
      <vt:lpstr>Présentation PowerPoint</vt:lpstr>
      <vt:lpstr>ML</vt:lpstr>
      <vt:lpstr>Présentation PowerPoint</vt:lpstr>
      <vt:lpstr>Présentation PowerPoint</vt:lpstr>
      <vt:lpstr>ML</vt:lpstr>
      <vt:lpstr>Présentation PowerPoint</vt:lpstr>
      <vt:lpstr>Les architectures</vt:lpstr>
      <vt:lpstr>Présentation PowerPoint</vt:lpstr>
      <vt:lpstr>Présentation PowerPoint</vt:lpstr>
      <vt:lpstr>Présentation PowerPoint</vt:lpstr>
      <vt:lpstr>Présentation PowerPoint</vt:lpstr>
      <vt:lpstr>Matrices de confusions des architectures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Résultats des architectures</vt:lpstr>
      <vt:lpstr>Présentation PowerPoint</vt:lpstr>
      <vt:lpstr>Présentation PowerPoint</vt:lpstr>
      <vt:lpstr>Présentation PowerPoint</vt:lpstr>
      <vt:lpstr>Interprétabilité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bernadette gasmi</dc:creator>
  <cp:lastModifiedBy>bernadette gasmi</cp:lastModifiedBy>
  <cp:revision>55</cp:revision>
  <dcterms:created xsi:type="dcterms:W3CDTF">2025-10-15T15:50:35Z</dcterms:created>
  <dcterms:modified xsi:type="dcterms:W3CDTF">2026-01-04T10:30:31Z</dcterms:modified>
</cp:coreProperties>
</file>